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840" r:id="rId1"/>
    <p:sldMasterId id="2147484229" r:id="rId2"/>
  </p:sldMasterIdLst>
  <p:notesMasterIdLst>
    <p:notesMasterId r:id="rId30"/>
  </p:notesMasterIdLst>
  <p:sldIdLst>
    <p:sldId id="256" r:id="rId3"/>
    <p:sldId id="275" r:id="rId4"/>
    <p:sldId id="280" r:id="rId5"/>
    <p:sldId id="281" r:id="rId6"/>
    <p:sldId id="288" r:id="rId7"/>
    <p:sldId id="272" r:id="rId8"/>
    <p:sldId id="297" r:id="rId9"/>
    <p:sldId id="259" r:id="rId10"/>
    <p:sldId id="273" r:id="rId11"/>
    <p:sldId id="262" r:id="rId12"/>
    <p:sldId id="261" r:id="rId13"/>
    <p:sldId id="286" r:id="rId14"/>
    <p:sldId id="276" r:id="rId15"/>
    <p:sldId id="289" r:id="rId16"/>
    <p:sldId id="284" r:id="rId17"/>
    <p:sldId id="285" r:id="rId18"/>
    <p:sldId id="274" r:id="rId19"/>
    <p:sldId id="277" r:id="rId20"/>
    <p:sldId id="258" r:id="rId21"/>
    <p:sldId id="279" r:id="rId22"/>
    <p:sldId id="296" r:id="rId23"/>
    <p:sldId id="290" r:id="rId24"/>
    <p:sldId id="292" r:id="rId25"/>
    <p:sldId id="293" r:id="rId26"/>
    <p:sldId id="294" r:id="rId27"/>
    <p:sldId id="295" r:id="rId28"/>
    <p:sldId id="283" r:id="rId2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6" autoAdjust="0"/>
    <p:restoredTop sz="92365" autoAdjust="0"/>
  </p:normalViewPr>
  <p:slideViewPr>
    <p:cSldViewPr snapToGrid="0">
      <p:cViewPr varScale="1">
        <p:scale>
          <a:sx n="97" d="100"/>
          <a:sy n="97" d="100"/>
        </p:scale>
        <p:origin x="2664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-5355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notesMaster" Target="notesMasters/notesMaster1.xml"/><Relationship Id="rId35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ulie Andreacola" userId="48c04a26-c233-45c9-bfbf-7a70b338f297" providerId="ADAL" clId="{9DE13A5A-FB7F-4BD8-9132-640DD8CBA6E6}"/>
    <pc:docChg chg="custSel delSld modSld">
      <pc:chgData name="Julie Andreacola" userId="48c04a26-c233-45c9-bfbf-7a70b338f297" providerId="ADAL" clId="{9DE13A5A-FB7F-4BD8-9132-640DD8CBA6E6}" dt="2019-04-26T15:09:09.629" v="11" actId="20577"/>
      <pc:docMkLst>
        <pc:docMk/>
      </pc:docMkLst>
      <pc:sldChg chg="del">
        <pc:chgData name="Julie Andreacola" userId="48c04a26-c233-45c9-bfbf-7a70b338f297" providerId="ADAL" clId="{9DE13A5A-FB7F-4BD8-9132-640DD8CBA6E6}" dt="2019-04-26T15:08:47.231" v="1" actId="2696"/>
        <pc:sldMkLst>
          <pc:docMk/>
          <pc:sldMk cId="364951444" sldId="263"/>
        </pc:sldMkLst>
      </pc:sldChg>
      <pc:sldChg chg="del">
        <pc:chgData name="Julie Andreacola" userId="48c04a26-c233-45c9-bfbf-7a70b338f297" providerId="ADAL" clId="{9DE13A5A-FB7F-4BD8-9132-640DD8CBA6E6}" dt="2019-04-26T15:08:47.191" v="0" actId="2696"/>
        <pc:sldMkLst>
          <pc:docMk/>
          <pc:sldMk cId="1865023537" sldId="264"/>
        </pc:sldMkLst>
      </pc:sldChg>
      <pc:sldChg chg="del">
        <pc:chgData name="Julie Andreacola" userId="48c04a26-c233-45c9-bfbf-7a70b338f297" providerId="ADAL" clId="{9DE13A5A-FB7F-4BD8-9132-640DD8CBA6E6}" dt="2019-04-26T15:08:47.269" v="2" actId="2696"/>
        <pc:sldMkLst>
          <pc:docMk/>
          <pc:sldMk cId="3027790544" sldId="265"/>
        </pc:sldMkLst>
      </pc:sldChg>
      <pc:sldChg chg="del">
        <pc:chgData name="Julie Andreacola" userId="48c04a26-c233-45c9-bfbf-7a70b338f297" providerId="ADAL" clId="{9DE13A5A-FB7F-4BD8-9132-640DD8CBA6E6}" dt="2019-04-26T15:08:47.309" v="3" actId="2696"/>
        <pc:sldMkLst>
          <pc:docMk/>
          <pc:sldMk cId="101486342" sldId="267"/>
        </pc:sldMkLst>
      </pc:sldChg>
      <pc:sldChg chg="del">
        <pc:chgData name="Julie Andreacola" userId="48c04a26-c233-45c9-bfbf-7a70b338f297" providerId="ADAL" clId="{9DE13A5A-FB7F-4BD8-9132-640DD8CBA6E6}" dt="2019-04-26T15:08:47.350" v="4" actId="2696"/>
        <pc:sldMkLst>
          <pc:docMk/>
          <pc:sldMk cId="1476729511" sldId="268"/>
        </pc:sldMkLst>
      </pc:sldChg>
      <pc:sldChg chg="del">
        <pc:chgData name="Julie Andreacola" userId="48c04a26-c233-45c9-bfbf-7a70b338f297" providerId="ADAL" clId="{9DE13A5A-FB7F-4BD8-9132-640DD8CBA6E6}" dt="2019-04-26T15:08:47.392" v="5" actId="2696"/>
        <pc:sldMkLst>
          <pc:docMk/>
          <pc:sldMk cId="3160337200" sldId="269"/>
        </pc:sldMkLst>
      </pc:sldChg>
      <pc:sldChg chg="del">
        <pc:chgData name="Julie Andreacola" userId="48c04a26-c233-45c9-bfbf-7a70b338f297" providerId="ADAL" clId="{9DE13A5A-FB7F-4BD8-9132-640DD8CBA6E6}" dt="2019-04-26T15:08:47.415" v="6" actId="2696"/>
        <pc:sldMkLst>
          <pc:docMk/>
          <pc:sldMk cId="3434415640" sldId="270"/>
        </pc:sldMkLst>
      </pc:sldChg>
      <pc:sldChg chg="modSp">
        <pc:chgData name="Julie Andreacola" userId="48c04a26-c233-45c9-bfbf-7a70b338f297" providerId="ADAL" clId="{9DE13A5A-FB7F-4BD8-9132-640DD8CBA6E6}" dt="2019-04-26T15:09:09.629" v="11" actId="20577"/>
        <pc:sldMkLst>
          <pc:docMk/>
          <pc:sldMk cId="752002046" sldId="288"/>
        </pc:sldMkLst>
        <pc:spChg chg="mod">
          <ac:chgData name="Julie Andreacola" userId="48c04a26-c233-45c9-bfbf-7a70b338f297" providerId="ADAL" clId="{9DE13A5A-FB7F-4BD8-9132-640DD8CBA6E6}" dt="2019-04-26T15:09:09.629" v="11" actId="20577"/>
          <ac:spMkLst>
            <pc:docMk/>
            <pc:sldMk cId="752002046" sldId="288"/>
            <ac:spMk id="3" creationId="{8A500BDC-5C99-4AF0-BE9B-B86E1DADC378}"/>
          </ac:spMkLst>
        </pc:spChg>
      </pc:sldChg>
      <pc:sldMasterChg chg="delSldLayout">
        <pc:chgData name="Julie Andreacola" userId="48c04a26-c233-45c9-bfbf-7a70b338f297" providerId="ADAL" clId="{9DE13A5A-FB7F-4BD8-9132-640DD8CBA6E6}" dt="2019-04-26T15:08:47.420" v="7" actId="2696"/>
        <pc:sldMasterMkLst>
          <pc:docMk/>
          <pc:sldMasterMk cId="0" sldId="2147483840"/>
        </pc:sldMasterMkLst>
        <pc:sldLayoutChg chg="del">
          <pc:chgData name="Julie Andreacola" userId="48c04a26-c233-45c9-bfbf-7a70b338f297" providerId="ADAL" clId="{9DE13A5A-FB7F-4BD8-9132-640DD8CBA6E6}" dt="2019-04-26T15:08:47.420" v="7" actId="2696"/>
          <pc:sldLayoutMkLst>
            <pc:docMk/>
            <pc:sldMasterMk cId="0" sldId="2147483840"/>
            <pc:sldLayoutMk cId="3684114803" sldId="2147484341"/>
          </pc:sldLayoutMkLst>
        </pc:sldLayoutChg>
      </pc:sldMaster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BF2CEAF-A4CD-4617-A880-F8F27657E789}" type="datetimeFigureOut">
              <a:rPr lang="en-US" smtClean="0"/>
              <a:t>4/26/2019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1C6202F-B2A3-44F0-9D3E-F76C64F9298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5279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https://docs.microsoft.com/en-us/windows/application-management/apps-in-windows-10#provisioned-windows-apps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1C6202F-B2A3-44F0-9D3E-F76C64F92982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333928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https://blogs.msdn.microsoft.com/teju_shyamsundar/2016/05/30/deploy-an-application-from-windows-store-for-business-via-system-center-configuration-manager/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1C6202F-B2A3-44F0-9D3E-F76C64F92982}" type="slidenum">
              <a:rPr lang="en-US" smtClean="0"/>
              <a:t>26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171915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Cloud service – applications, manages license, deploys updates</a:t>
            </a:r>
          </a:p>
          <a:p>
            <a:r>
              <a:rPr lang="en-US" dirty="0"/>
              <a:t>Client piece – App on machine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1C6202F-B2A3-44F0-9D3E-F76C64F92982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128436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Azure AD Tenant – Global Admin (Azure AD or O365)</a:t>
            </a:r>
          </a:p>
          <a:p>
            <a:r>
              <a:rPr lang="en-US" dirty="0"/>
              <a:t>https://docs.microsoft.com/en-us/sccm/apps/deploy-use/manage-apps-from-the-windows-store-for-business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1C6202F-B2A3-44F0-9D3E-F76C64F92982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974238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https://docs.microsoft.com/en-us/microsoft-store/acquire-apps-microsoft-store-for-business#allow-app-requests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1C6202F-B2A3-44F0-9D3E-F76C64F92982}" type="slidenum">
              <a:rPr lang="en-US" smtClean="0"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706346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https://docs.microsoft.com/en-us/microsoft-store/app-inventory-management-microsoft-store-for-business#private-store-availability</a:t>
            </a:r>
          </a:p>
          <a:p>
            <a:r>
              <a:rPr lang="en-US" dirty="0"/>
              <a:t>https://docs.microsoft.com/en-us/azure/active-directory/fundamentals/active-directory-manage-groups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1C6202F-B2A3-44F0-9D3E-F76C64F92982}" type="slidenum">
              <a:rPr lang="en-US" smtClean="0"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834937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https://docs.microsoft.com/en-us/windows/configuration/stop-employees-from-using-microsoft-store</a:t>
            </a:r>
          </a:p>
          <a:p>
            <a:r>
              <a:rPr lang="en-US" dirty="0"/>
              <a:t>https://docs.microsoft.com/en-us/windows/configuration/stop-employees-from-using-microsoft-store#show-private-store-only-using-group-policy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1C6202F-B2A3-44F0-9D3E-F76C64F92982}" type="slidenum">
              <a:rPr lang="en-US" smtClean="0"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701772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https://docs.microsoft.com/en-us/microsoft-store/prerequisites-microsoft-store-for-business#proxy-configuration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1C6202F-B2A3-44F0-9D3E-F76C64F92982}" type="slidenum">
              <a:rPr lang="en-US" smtClean="0"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005775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https://docs.microsoft.com/en-us/azure/active-directory/hybrid/how-to-connect-fed-hybrid-azure-ad-join-post-config-tasks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1C6202F-B2A3-44F0-9D3E-F76C64F92982}" type="slidenum">
              <a:rPr lang="en-US" smtClean="0"/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913078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The name of the management tool should match the app ser</a:t>
            </a:r>
          </a:p>
          <a:p>
            <a:r>
              <a:rPr lang="en-US" dirty="0"/>
              <a:t>https://blogs.msdn.microsoft.com/teju_shyamsundar/2016/10/05/integrate-windows-store-for-business-with-system-center-configuration-manager/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1C6202F-B2A3-44F0-9D3E-F76C64F92982}" type="slidenum">
              <a:rPr lang="en-US" smtClean="0"/>
              <a:t>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30632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761999"/>
            <a:ext cx="9141619" cy="5334001"/>
          </a:xfrm>
          <a:prstGeom prst="rect">
            <a:avLst/>
          </a:prstGeom>
          <a:solidFill>
            <a:schemeClr val="accent1">
              <a:alpha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70263" y="761999"/>
            <a:ext cx="2925318" cy="5334001"/>
          </a:xfrm>
          <a:prstGeom prst="rect">
            <a:avLst/>
          </a:prstGeom>
          <a:solidFill>
            <a:schemeClr val="accent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69848" y="1298448"/>
            <a:ext cx="7315200" cy="3255264"/>
          </a:xfrm>
        </p:spPr>
        <p:txBody>
          <a:bodyPr anchor="b">
            <a:normAutofit/>
          </a:bodyPr>
          <a:lstStyle>
            <a:lvl1pPr algn="l">
              <a:defRPr sz="5900" spc="-100" baseline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15" y="4670246"/>
            <a:ext cx="7315200" cy="914400"/>
          </a:xfrm>
        </p:spPr>
        <p:txBody>
          <a:bodyPr anchor="t">
            <a:normAutofit/>
          </a:bodyPr>
          <a:lstStyle>
            <a:lvl1pPr marL="0" indent="0" algn="l">
              <a:buNone/>
              <a:defRPr sz="2200" cap="none" spc="0" baseline="0"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4/26/2019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4/26/2019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81000" y="990600"/>
            <a:ext cx="2819400" cy="4953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67912" y="868680"/>
            <a:ext cx="7315200" cy="5120640"/>
          </a:xfrm>
        </p:spPr>
        <p:txBody>
          <a:bodyPr vert="eaVert"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4/26/2019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ontent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104750_Speaker TemplateART_v01-06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7968" y="-102830"/>
            <a:ext cx="12292374" cy="7048094"/>
          </a:xfrm>
          <a:prstGeom prst="rect">
            <a:avLst/>
          </a:prstGeom>
        </p:spPr>
      </p:pic>
      <p:sp>
        <p:nvSpPr>
          <p:cNvPr id="12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448602" y="1411818"/>
            <a:ext cx="11037715" cy="1829217"/>
          </a:xfrm>
          <a:ln>
            <a:solidFill>
              <a:srgbClr val="FFFFFF"/>
            </a:solidFill>
          </a:ln>
        </p:spPr>
        <p:txBody>
          <a:bodyPr anchor="ctr" anchorCtr="0">
            <a:noAutofit/>
          </a:bodyPr>
          <a:lstStyle>
            <a:lvl1pPr marL="0" indent="0">
              <a:buNone/>
              <a:defRPr sz="5294"/>
            </a:lvl1pPr>
            <a:lvl2pPr marL="609543" indent="0">
              <a:buNone/>
              <a:defRPr/>
            </a:lvl2pPr>
          </a:lstStyle>
          <a:p>
            <a:pPr lvl="0"/>
            <a:r>
              <a:rPr lang="en-US" dirty="0"/>
              <a:t>Heading text</a:t>
            </a:r>
          </a:p>
        </p:txBody>
      </p:sp>
      <p:sp>
        <p:nvSpPr>
          <p:cNvPr id="13" name="Text Placeholder 7"/>
          <p:cNvSpPr>
            <a:spLocks noGrp="1"/>
          </p:cNvSpPr>
          <p:nvPr>
            <p:ph type="body" sz="quarter" idx="11" hasCustomPrompt="1"/>
          </p:nvPr>
        </p:nvSpPr>
        <p:spPr>
          <a:xfrm>
            <a:off x="448602" y="3387028"/>
            <a:ext cx="11037715" cy="2467852"/>
          </a:xfrm>
          <a:ln>
            <a:solidFill>
              <a:srgbClr val="FFFFFF"/>
            </a:solidFill>
          </a:ln>
        </p:spPr>
        <p:txBody>
          <a:bodyPr>
            <a:noAutofit/>
          </a:bodyPr>
          <a:lstStyle>
            <a:lvl1pPr marL="0" indent="0">
              <a:buNone/>
              <a:defRPr sz="3137"/>
            </a:lvl1pPr>
            <a:lvl2pPr marL="609543" indent="0">
              <a:buNone/>
              <a:defRPr/>
            </a:lvl2pPr>
          </a:lstStyle>
          <a:p>
            <a:pPr lvl="0"/>
            <a:r>
              <a:rPr lang="en-US" dirty="0"/>
              <a:t>Body copy text</a:t>
            </a:r>
          </a:p>
        </p:txBody>
      </p:sp>
      <p:pic>
        <p:nvPicPr>
          <p:cNvPr id="6" name="Picture 5" descr="MSFT_logo_rgb_C-Wht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159" y="6074926"/>
            <a:ext cx="2239573" cy="8239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335573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xmlns:p14="http://schemas.microsoft.com/office/powerpoint/2010/main"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4/26/2019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67912" y="1298448"/>
            <a:ext cx="7315200" cy="3255264"/>
          </a:xfrm>
        </p:spPr>
        <p:txBody>
          <a:bodyPr anchor="b">
            <a:normAutofit/>
          </a:bodyPr>
          <a:lstStyle>
            <a:lvl1pPr>
              <a:defRPr sz="5900" b="0" spc="-1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86200" y="4672584"/>
            <a:ext cx="7315200" cy="914400"/>
          </a:xfrm>
        </p:spPr>
        <p:txBody>
          <a:bodyPr anchor="t">
            <a:normAutofit/>
          </a:bodyPr>
          <a:lstStyle>
            <a:lvl1pPr marL="0" indent="0">
              <a:buNone/>
              <a:defRPr sz="2200" cap="none" spc="0" baseline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4/26/2019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67912" y="868680"/>
            <a:ext cx="347472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818120" y="868680"/>
            <a:ext cx="347472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4/26/2019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67912" y="1023586"/>
            <a:ext cx="3474720" cy="80772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1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7912" y="1930936"/>
            <a:ext cx="3474720" cy="402336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818463" y="1023586"/>
            <a:ext cx="3474720" cy="813171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1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818463" y="1930936"/>
            <a:ext cx="3474720" cy="402336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4/26/2019</a:t>
            </a:fld>
            <a:endParaRPr 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4/26/2019</a:t>
            </a:fld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4/26/2019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032" y="1143000"/>
            <a:ext cx="2834640" cy="2377440"/>
          </a:xfrm>
        </p:spPr>
        <p:txBody>
          <a:bodyPr anchor="b">
            <a:normAutofit/>
          </a:bodyPr>
          <a:lstStyle>
            <a:lvl1pPr>
              <a:defRPr sz="3200" b="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67912" y="868680"/>
            <a:ext cx="731520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6032" y="3494176"/>
            <a:ext cx="2834640" cy="2321990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4/26/2019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032" y="1143000"/>
            <a:ext cx="2834640" cy="237744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570644" y="767419"/>
            <a:ext cx="8115230" cy="5330952"/>
          </a:xfrm>
          <a:solidFill>
            <a:schemeClr val="bg1">
              <a:lumMod val="50000"/>
              <a:lumOff val="50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6032" y="3493008"/>
            <a:ext cx="2834640" cy="2322576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4/26/2019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3499101" y="6356350"/>
            <a:ext cx="5911517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758952"/>
            <a:ext cx="3443590" cy="5330952"/>
          </a:xfrm>
          <a:prstGeom prst="rect">
            <a:avLst/>
          </a:prstGeom>
          <a:solidFill>
            <a:schemeClr val="accent1">
              <a:alpha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2919" y="1123837"/>
            <a:ext cx="2947482" cy="46011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8" name="Rectangle 37"/>
          <p:cNvSpPr/>
          <p:nvPr/>
        </p:nvSpPr>
        <p:spPr>
          <a:xfrm>
            <a:off x="11815864" y="758952"/>
            <a:ext cx="384048" cy="5330952"/>
          </a:xfrm>
          <a:prstGeom prst="rect">
            <a:avLst/>
          </a:prstGeom>
          <a:solidFill>
            <a:schemeClr val="accent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69268" y="864108"/>
            <a:ext cx="7315200" cy="51206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62465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</a:lstStyle>
          <a:p>
            <a:fld id="{5586B75A-687E-405C-8A0B-8D00578BA2C3}" type="datetimeFigureOut">
              <a:rPr lang="en-US" dirty="0"/>
              <a:pPr/>
              <a:t>4/26/2019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869268" y="6356350"/>
            <a:ext cx="59115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34135" y="6356350"/>
            <a:ext cx="153092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spc="-60" baseline="0">
          <a:solidFill>
            <a:srgbClr val="FFFFFF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/>
        </a:buClr>
        <a:buFont typeface="Wingdings 2" pitchFamily="18" charset="2"/>
        <a:buChar char=""/>
        <a:tabLst>
          <a:tab pos="1143000" algn="l"/>
        </a:tabLst>
        <a:defRPr sz="2000" kern="1200">
          <a:solidFill>
            <a:schemeClr val="bg2">
              <a:lumMod val="20000"/>
              <a:lumOff val="80000"/>
            </a:schemeClr>
          </a:solidFill>
          <a:latin typeface="+mn-lt"/>
          <a:ea typeface="+mn-ea"/>
          <a:cs typeface="+mn-cs"/>
        </a:defRPr>
      </a:lvl1pPr>
      <a:lvl2pPr marL="6858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tabLst>
          <a:tab pos="1143000" algn="l"/>
        </a:tabLst>
        <a:defRPr sz="1800" kern="1200">
          <a:solidFill>
            <a:schemeClr val="bg2">
              <a:lumMod val="20000"/>
              <a:lumOff val="80000"/>
            </a:schemeClr>
          </a:solidFill>
          <a:latin typeface="+mn-lt"/>
          <a:ea typeface="+mn-ea"/>
          <a:cs typeface="+mn-cs"/>
        </a:defRPr>
      </a:lvl2pPr>
      <a:lvl3pPr marL="11430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tabLst>
          <a:tab pos="1143000" algn="l"/>
        </a:tabLst>
        <a:defRPr sz="1600" kern="1200">
          <a:solidFill>
            <a:schemeClr val="bg2">
              <a:lumMod val="20000"/>
              <a:lumOff val="80000"/>
            </a:schemeClr>
          </a:solidFill>
          <a:latin typeface="+mn-lt"/>
          <a:ea typeface="+mn-ea"/>
          <a:cs typeface="+mn-cs"/>
        </a:defRPr>
      </a:lvl3pPr>
      <a:lvl4pPr marL="16002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tabLst>
          <a:tab pos="1143000" algn="l"/>
        </a:tabLst>
        <a:defRPr sz="1400" kern="1200">
          <a:solidFill>
            <a:schemeClr val="bg2">
              <a:lumMod val="20000"/>
              <a:lumOff val="80000"/>
            </a:schemeClr>
          </a:solidFill>
          <a:latin typeface="+mn-lt"/>
          <a:ea typeface="+mn-ea"/>
          <a:cs typeface="+mn-cs"/>
        </a:defRPr>
      </a:lvl4pPr>
      <a:lvl5pPr marL="20574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tabLst>
          <a:tab pos="1143000" algn="l"/>
        </a:tabLst>
        <a:defRPr sz="1400" kern="1200">
          <a:solidFill>
            <a:schemeClr val="bg2">
              <a:lumMod val="20000"/>
              <a:lumOff val="8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tabLst>
          <a:tab pos="1143000" algn="l"/>
        </a:tabLst>
        <a:defRPr sz="1400" kern="1200">
          <a:solidFill>
            <a:schemeClr val="bg2">
              <a:lumMod val="20000"/>
              <a:lumOff val="80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tabLst>
          <a:tab pos="1143000" algn="l"/>
        </a:tabLst>
        <a:defRPr sz="1400" kern="1200">
          <a:solidFill>
            <a:schemeClr val="bg2">
              <a:lumMod val="20000"/>
              <a:lumOff val="80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tabLst>
          <a:tab pos="1143000" algn="l"/>
        </a:tabLst>
        <a:defRPr sz="1400" kern="1200">
          <a:solidFill>
            <a:schemeClr val="bg2">
              <a:lumMod val="20000"/>
              <a:lumOff val="80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tabLst>
          <a:tab pos="1143000" algn="l"/>
        </a:tabLst>
        <a:defRPr sz="1400" kern="1200">
          <a:solidFill>
            <a:schemeClr val="bg2">
              <a:lumMod val="20000"/>
              <a:lumOff val="80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69240" y="289512"/>
            <a:ext cx="11655840" cy="899665"/>
          </a:xfrm>
          <a:prstGeom prst="rect">
            <a:avLst/>
          </a:prstGeom>
        </p:spPr>
        <p:txBody>
          <a:bodyPr vert="horz" wrap="square" lIns="146304" tIns="91440" rIns="146304" bIns="91440" rtlCol="0" anchor="t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269241" y="1189179"/>
            <a:ext cx="11653521" cy="2092881"/>
          </a:xfrm>
          <a:prstGeom prst="rect">
            <a:avLst/>
          </a:prstGeom>
        </p:spPr>
        <p:txBody>
          <a:bodyPr vert="horz" wrap="square" lIns="146304" tIns="91440" rIns="146304" bIns="91440" rtlCol="0">
            <a:sp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 rot="5400000">
            <a:off x="9208748" y="2991033"/>
            <a:ext cx="6858623" cy="8765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842767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4340" r:id="rId1"/>
  </p:sldLayoutIdLst>
  <p:transition spd="slow">
    <p:fade/>
  </p:transition>
  <p:txStyles>
    <p:titleStyle>
      <a:lvl1pPr algn="l" defTabSz="932667" rtl="0" eaLnBrk="1" latinLnBrk="0" hangingPunct="1">
        <a:lnSpc>
          <a:spcPct val="90000"/>
        </a:lnSpc>
        <a:spcBef>
          <a:spcPct val="0"/>
        </a:spcBef>
        <a:buNone/>
        <a:defRPr lang="en-US" sz="4800" b="0" kern="1200" cap="none" spc="-102" baseline="0" dirty="0" smtClean="0">
          <a:ln w="3175">
            <a:noFill/>
          </a:ln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effectLst/>
          <a:latin typeface="+mj-lt"/>
          <a:ea typeface="+mn-ea"/>
          <a:cs typeface="Segoe UI" pitchFamily="34" charset="0"/>
        </a:defRPr>
      </a:lvl1pPr>
    </p:titleStyle>
    <p:bodyStyle>
      <a:lvl1pPr marL="342873" marR="0" indent="-342873" algn="l" defTabSz="932667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>
          <a:schemeClr val="tx1"/>
        </a:buClr>
        <a:buSzPct val="90000"/>
        <a:buFont typeface="Wingdings" panose="05000000000000000000" pitchFamily="2" charset="2"/>
        <a:buChar char="§"/>
        <a:tabLst/>
        <a:defRPr sz="400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j-lt"/>
          <a:ea typeface="+mn-ea"/>
          <a:cs typeface="+mn-cs"/>
        </a:defRPr>
      </a:lvl1pPr>
      <a:lvl2pPr marL="584154" marR="0" indent="-241281" algn="l" defTabSz="932667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>
          <a:schemeClr val="tx1"/>
        </a:buClr>
        <a:buSzPct val="90000"/>
        <a:buFont typeface="Wingdings" panose="05000000000000000000" pitchFamily="2" charset="2"/>
        <a:buChar char="§"/>
        <a:tabLst/>
        <a:defRPr sz="240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+mn-cs"/>
        </a:defRPr>
      </a:lvl2pPr>
      <a:lvl3pPr marL="800036" marR="0" indent="-228582" algn="l" defTabSz="932667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>
          <a:schemeClr val="tx1"/>
        </a:buClr>
        <a:buSzPct val="90000"/>
        <a:buFont typeface="Wingdings" panose="05000000000000000000" pitchFamily="2" charset="2"/>
        <a:buChar char="§"/>
        <a:tabLst/>
        <a:defRPr sz="200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+mn-cs"/>
        </a:defRPr>
      </a:lvl3pPr>
      <a:lvl4pPr marL="1028618" marR="0" indent="-228582" algn="l" defTabSz="932667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>
          <a:schemeClr val="tx1"/>
        </a:buClr>
        <a:buSzPct val="90000"/>
        <a:buFont typeface="Wingdings" panose="05000000000000000000" pitchFamily="2" charset="2"/>
        <a:buChar char="§"/>
        <a:tabLst/>
        <a:defRPr sz="180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+mn-cs"/>
        </a:defRPr>
      </a:lvl4pPr>
      <a:lvl5pPr marL="1257199" marR="0" indent="-228582" algn="l" defTabSz="932667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>
          <a:schemeClr val="tx1"/>
        </a:buClr>
        <a:buSzPct val="90000"/>
        <a:buFont typeface="Wingdings" panose="05000000000000000000" pitchFamily="2" charset="2"/>
        <a:buChar char="§"/>
        <a:tabLst/>
        <a:defRPr sz="180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+mn-cs"/>
        </a:defRPr>
      </a:lvl5pPr>
      <a:lvl6pPr marL="2564834" indent="-233167" algn="l" defTabSz="932667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31170" indent="-233167" algn="l" defTabSz="932667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97503" indent="-233167" algn="l" defTabSz="932667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963838" indent="-233167" algn="l" defTabSz="932667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3266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66334" algn="l" defTabSz="93266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32667" algn="l" defTabSz="93266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99001" algn="l" defTabSz="93266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65334" algn="l" defTabSz="93266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331670" algn="l" defTabSz="93266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98002" algn="l" defTabSz="93266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64336" algn="l" defTabSz="93266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730670" algn="l" defTabSz="93266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183" userDrawn="1">
          <p15:clr>
            <a:srgbClr val="5ACBF0"/>
          </p15:clr>
        </p15:guide>
        <p15:guide id="2" pos="170" userDrawn="1">
          <p15:clr>
            <a:srgbClr val="5ACBF0"/>
          </p15:clr>
        </p15:guide>
        <p15:guide id="3" pos="734" userDrawn="1">
          <p15:clr>
            <a:srgbClr val="5ACBF0"/>
          </p15:clr>
        </p15:guide>
        <p15:guide id="4" pos="1299" userDrawn="1">
          <p15:clr>
            <a:srgbClr val="5ACBF0"/>
          </p15:clr>
        </p15:guide>
        <p15:guide id="5" pos="1864" userDrawn="1">
          <p15:clr>
            <a:srgbClr val="5ACBF0"/>
          </p15:clr>
        </p15:guide>
        <p15:guide id="6" pos="2428" userDrawn="1">
          <p15:clr>
            <a:srgbClr val="5ACBF0"/>
          </p15:clr>
        </p15:guide>
        <p15:guide id="7" pos="2993" userDrawn="1">
          <p15:clr>
            <a:srgbClr val="5ACBF0"/>
          </p15:clr>
        </p15:guide>
        <p15:guide id="8" pos="3558" userDrawn="1">
          <p15:clr>
            <a:srgbClr val="5ACBF0"/>
          </p15:clr>
        </p15:guide>
        <p15:guide id="9" pos="4122" userDrawn="1">
          <p15:clr>
            <a:srgbClr val="5ACBF0"/>
          </p15:clr>
        </p15:guide>
        <p15:guide id="10" pos="4687" userDrawn="1">
          <p15:clr>
            <a:srgbClr val="5ACBF0"/>
          </p15:clr>
        </p15:guide>
        <p15:guide id="11" pos="5252" userDrawn="1">
          <p15:clr>
            <a:srgbClr val="5ACBF0"/>
          </p15:clr>
        </p15:guide>
        <p15:guide id="12" pos="5816" userDrawn="1">
          <p15:clr>
            <a:srgbClr val="5ACBF0"/>
          </p15:clr>
        </p15:guide>
        <p15:guide id="13" pos="6381" userDrawn="1">
          <p15:clr>
            <a:srgbClr val="5ACBF0"/>
          </p15:clr>
        </p15:guide>
        <p15:guide id="14" pos="6946" userDrawn="1">
          <p15:clr>
            <a:srgbClr val="5ACBF0"/>
          </p15:clr>
        </p15:guide>
        <p15:guide id="15" pos="7510" userDrawn="1">
          <p15:clr>
            <a:srgbClr val="5ACBF0"/>
          </p15:clr>
        </p15:guide>
        <p15:guide id="16" pos="282" userDrawn="1">
          <p15:clr>
            <a:srgbClr val="C35EA4"/>
          </p15:clr>
        </p15:guide>
        <p15:guide id="17" pos="7398" userDrawn="1">
          <p15:clr>
            <a:srgbClr val="C35EA4"/>
          </p15:clr>
        </p15:guide>
        <p15:guide id="18" orient="horz" pos="748" userDrawn="1">
          <p15:clr>
            <a:srgbClr val="5ACBF0"/>
          </p15:clr>
        </p15:guide>
        <p15:guide id="19" orient="horz" pos="1313" userDrawn="1">
          <p15:clr>
            <a:srgbClr val="5ACBF0"/>
          </p15:clr>
        </p15:guide>
        <p15:guide id="20" orient="horz" pos="1878" userDrawn="1">
          <p15:clr>
            <a:srgbClr val="5ACBF0"/>
          </p15:clr>
        </p15:guide>
        <p15:guide id="21" orient="horz" pos="2442" userDrawn="1">
          <p15:clr>
            <a:srgbClr val="5ACBF0"/>
          </p15:clr>
        </p15:guide>
        <p15:guide id="22" orient="horz" pos="3007" userDrawn="1">
          <p15:clr>
            <a:srgbClr val="5ACBF0"/>
          </p15:clr>
        </p15:guide>
        <p15:guide id="23" orient="horz" pos="3572" userDrawn="1">
          <p15:clr>
            <a:srgbClr val="5ACBF0"/>
          </p15:clr>
        </p15:guide>
        <p15:guide id="24" orient="horz" pos="4137" userDrawn="1">
          <p15:clr>
            <a:srgbClr val="5ACBF0"/>
          </p15:clr>
        </p15:guide>
        <p15:guide id="25" orient="horz" pos="296" userDrawn="1">
          <p15:clr>
            <a:srgbClr val="C35EA4"/>
          </p15:clr>
        </p15:guide>
        <p15:guide id="26" orient="horz" pos="4024" userDrawn="1">
          <p15:clr>
            <a:srgbClr val="C35EA4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https://docs.microsoft.com/en-us/windows/application-management/msix-app-packaging-tool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https://blogs.msdn.microsoft.com/teju_shyamsundar/2016/05/30/deploy-an-application-from-windows-store-for-business-via-system-center-configuration-manager/" TargetMode="Externa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docs.microsoft.com/en-us/windows/application-management/apps-in-windows-10#provisioned-windows-apps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hyperlink" Target="https://docs.microsoft.com/en-us/sccm/apps/deploy-use/manage-apps-from-the-windows-store-for-business#bkmk_apps" TargetMode="Externa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docs.microsoft.com/en-us/windows/application-management/apps-in-windows-10#installed-windows-apps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docs.microsoft.com/en-us/windows/application-management/apps-in-windows-10#system-apps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blogs.technet.microsoft.com/mniehaus/2018/03/13/more-on-included-windows-10-apps/" TargetMode="External"/><Relationship Id="rId2" Type="http://schemas.openxmlformats.org/officeDocument/2006/relationships/hyperlink" Target="https://blogs.technet.microsoft.com/mniehaus/2015/11/23/seeing-extra-apps-turn-them-off/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A93523-D09A-41E6-8CE3-0446D89AACA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69848" y="1298448"/>
            <a:ext cx="7315200" cy="2738420"/>
          </a:xfrm>
        </p:spPr>
        <p:txBody>
          <a:bodyPr/>
          <a:lstStyle/>
          <a:p>
            <a:r>
              <a:rPr lang="en-US" dirty="0"/>
              <a:t>Microsoft Store for Business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7545317-D1A6-4846-A76D-B542FC94FE6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00015" y="4203123"/>
            <a:ext cx="7315200" cy="1381523"/>
          </a:xfrm>
        </p:spPr>
        <p:txBody>
          <a:bodyPr>
            <a:normAutofit/>
          </a:bodyPr>
          <a:lstStyle/>
          <a:p>
            <a:r>
              <a:rPr lang="en-US" dirty="0"/>
              <a:t>Julie Andreacola</a:t>
            </a:r>
          </a:p>
          <a:p>
            <a:r>
              <a:rPr lang="en-US" dirty="0"/>
              <a:t>SR PFE Microsoft</a:t>
            </a:r>
          </a:p>
          <a:p>
            <a:r>
              <a:rPr lang="en-US" dirty="0"/>
              <a:t>@jandreacola</a:t>
            </a:r>
          </a:p>
        </p:txBody>
      </p:sp>
    </p:spTree>
    <p:extLst>
      <p:ext uri="{BB962C8B-B14F-4D97-AF65-F5344CB8AC3E}">
        <p14:creationId xmlns:p14="http://schemas.microsoft.com/office/powerpoint/2010/main" val="284658931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FD244837-9D04-4C4F-B7CF-1A63BC1E71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Users can request Apps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43868DBF-EE5C-4714-ABFD-0454F47B737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Can be turned on, off by default</a:t>
            </a:r>
          </a:p>
          <a:p>
            <a:r>
              <a:rPr lang="en-US" dirty="0"/>
              <a:t>Manage/Settings/Shop/Shopping Behavior</a:t>
            </a:r>
          </a:p>
          <a:p>
            <a:r>
              <a:rPr lang="en-US" dirty="0"/>
              <a:t>User can request on behalf of another user</a:t>
            </a:r>
          </a:p>
          <a:p>
            <a:r>
              <a:rPr lang="en-US" dirty="0"/>
              <a:t>New in August 2018</a:t>
            </a:r>
          </a:p>
        </p:txBody>
      </p:sp>
    </p:spTree>
    <p:extLst>
      <p:ext uri="{BB962C8B-B14F-4D97-AF65-F5344CB8AC3E}">
        <p14:creationId xmlns:p14="http://schemas.microsoft.com/office/powerpoint/2010/main" val="317922783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96D706-1E36-4774-A6C2-B9366A16FB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Security Groups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42DCE10-2DF2-4A11-96AC-A6198FB32DB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Assign App to a Security Group</a:t>
            </a:r>
          </a:p>
          <a:p>
            <a:r>
              <a:rPr lang="en-US" dirty="0"/>
              <a:t>New In October 2018</a:t>
            </a:r>
          </a:p>
          <a:p>
            <a:endParaRPr lang="en-US" dirty="0"/>
          </a:p>
          <a:p>
            <a:r>
              <a:rPr lang="en-US" dirty="0"/>
              <a:t>Azure AD Groups</a:t>
            </a:r>
          </a:p>
          <a:p>
            <a:pPr lvl="1"/>
            <a:r>
              <a:rPr lang="en-US" dirty="0"/>
              <a:t>Can be configured so users can request membership with approval</a:t>
            </a:r>
          </a:p>
        </p:txBody>
      </p:sp>
    </p:spTree>
    <p:extLst>
      <p:ext uri="{BB962C8B-B14F-4D97-AF65-F5344CB8AC3E}">
        <p14:creationId xmlns:p14="http://schemas.microsoft.com/office/powerpoint/2010/main" val="128607719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2F4178-D046-46D4-83A0-66A35CAA71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Language Packs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C1E2F4A-B7E6-4BEC-BE50-BF846B317D4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Called Local Experience</a:t>
            </a:r>
          </a:p>
          <a:p>
            <a:r>
              <a:rPr lang="en-US" dirty="0"/>
              <a:t>Available in Microsoft Store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825755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EA0E8A-22CA-4D54-997C-B447E1CEFF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Add Apps to Windows Store for Business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15BBF3C-D451-454D-BE5C-C5B72567503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Repackage win32 apps for Store</a:t>
            </a:r>
          </a:p>
          <a:p>
            <a:pPr lvl="1"/>
            <a:r>
              <a:rPr lang="en-US" dirty="0"/>
              <a:t>MSIX format</a:t>
            </a:r>
          </a:p>
          <a:p>
            <a:pPr lvl="1"/>
            <a:r>
              <a:rPr lang="en-US" dirty="0"/>
              <a:t>Announced in March 2018</a:t>
            </a:r>
          </a:p>
          <a:p>
            <a:pPr lvl="2"/>
            <a:r>
              <a:rPr lang="en-US" dirty="0">
                <a:hlinkClick r:id="rId2"/>
              </a:rPr>
              <a:t>https://docs.microsoft.com/en-us/windows/application-management/msix-app-packaging-tool</a:t>
            </a:r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4858216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F8C3CB-7A4B-4977-A952-DBABD0C5D4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2919" y="1123837"/>
            <a:ext cx="2947482" cy="1069173"/>
          </a:xfrm>
        </p:spPr>
        <p:txBody>
          <a:bodyPr anchor="b">
            <a:normAutofit/>
          </a:bodyPr>
          <a:lstStyle/>
          <a:p>
            <a:r>
              <a:rPr lang="en-US" sz="3200" dirty="0"/>
              <a:t>Installing Apps Offline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7105193-FF35-431D-8979-41EE3E5C88E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2920" y="2193010"/>
            <a:ext cx="2947482" cy="3713268"/>
          </a:xfrm>
        </p:spPr>
        <p:txBody>
          <a:bodyPr anchor="t">
            <a:normAutofit/>
          </a:bodyPr>
          <a:lstStyle/>
          <a:p>
            <a:r>
              <a:rPr lang="en-US" sz="1400" dirty="0">
                <a:solidFill>
                  <a:srgbClr val="FFFFFF"/>
                </a:solidFill>
              </a:rPr>
              <a:t>Turn on Offline Licensing in Portal</a:t>
            </a:r>
          </a:p>
          <a:p>
            <a:endParaRPr lang="en-US" sz="1400" dirty="0">
              <a:solidFill>
                <a:srgbClr val="FFFFFF"/>
              </a:solidFill>
            </a:endParaRPr>
          </a:p>
          <a:p>
            <a:pPr marL="502920" lvl="1" indent="0">
              <a:buNone/>
            </a:pPr>
            <a:r>
              <a:rPr lang="en-US" sz="1400" dirty="0">
                <a:solidFill>
                  <a:srgbClr val="FFFFFF"/>
                </a:solidFill>
              </a:rPr>
              <a:t>Manage | Settings | Shopping experience</a:t>
            </a:r>
          </a:p>
          <a:p>
            <a:pPr marL="502920" lvl="1" indent="0">
              <a:buNone/>
            </a:pPr>
            <a:r>
              <a:rPr lang="en-US" sz="1400" dirty="0">
                <a:solidFill>
                  <a:srgbClr val="FFFFFF"/>
                </a:solidFill>
              </a:rPr>
              <a:t>Turn on “Show offline licensed apps to people shopping in the Microsoft Store</a:t>
            </a:r>
          </a:p>
          <a:p>
            <a:pPr lvl="1"/>
            <a:endParaRPr lang="en-US" sz="1400" dirty="0">
              <a:solidFill>
                <a:srgbClr val="FFFFFF"/>
              </a:solidFill>
            </a:endParaRPr>
          </a:p>
          <a:p>
            <a:r>
              <a:rPr lang="en-US" sz="1400" dirty="0">
                <a:solidFill>
                  <a:srgbClr val="FFFFFF"/>
                </a:solidFill>
                <a:hlinkClick r:id="rId2"/>
              </a:rPr>
              <a:t>https://blogs.msdn.microsoft.com/teju_shyamsundar/2016/05/30/deploy-an-application-from-windows-store-for-business-via-system-center-configuration-manager/</a:t>
            </a:r>
            <a:r>
              <a:rPr lang="en-US" sz="1400" dirty="0">
                <a:solidFill>
                  <a:srgbClr val="FFFFFF"/>
                </a:solidFill>
              </a:rPr>
              <a:t>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431265A-420A-48E6-B8B0-26472249B84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78897" y="1161009"/>
            <a:ext cx="7772401" cy="45079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412671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D9987C6A-123E-40C2-977B-7F16C73907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Demo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4FC146A-B538-4FC8-9B11-88461947418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https://businessstore.microsoft.com/</a:t>
            </a:r>
          </a:p>
        </p:txBody>
      </p:sp>
    </p:spTree>
    <p:extLst>
      <p:ext uri="{BB962C8B-B14F-4D97-AF65-F5344CB8AC3E}">
        <p14:creationId xmlns:p14="http://schemas.microsoft.com/office/powerpoint/2010/main" val="262832876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68EE3D-C555-4F9D-93E4-9A27A89B55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End User Experience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6DDB2FF-27BA-4009-A85B-E268B275A86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Controlling Microsoft Store App</a:t>
            </a:r>
          </a:p>
        </p:txBody>
      </p:sp>
    </p:spTree>
    <p:extLst>
      <p:ext uri="{BB962C8B-B14F-4D97-AF65-F5344CB8AC3E}">
        <p14:creationId xmlns:p14="http://schemas.microsoft.com/office/powerpoint/2010/main" val="2435314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00B5CF-95C8-41BF-9C89-BF0C232043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br>
              <a:rPr lang="en-US" dirty="0"/>
            </a:br>
            <a:r>
              <a:rPr lang="en-US" dirty="0"/>
              <a:t>Configure Access to Microsoft Store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D56C6CF-2459-45BC-B48F-E95BA926131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AppLocker</a:t>
            </a:r>
          </a:p>
          <a:p>
            <a:r>
              <a:rPr lang="en-US" dirty="0"/>
              <a:t>Group Policy – Block Store</a:t>
            </a:r>
          </a:p>
          <a:p>
            <a:pPr lvl="1"/>
            <a:r>
              <a:rPr lang="en-US" dirty="0"/>
              <a:t>Windows Components|Store|Turn Off Store Application</a:t>
            </a:r>
          </a:p>
          <a:p>
            <a:r>
              <a:rPr lang="en-US" dirty="0"/>
              <a:t>Group Policy – Only Private Store</a:t>
            </a:r>
          </a:p>
          <a:p>
            <a:pPr lvl="1"/>
            <a:r>
              <a:rPr lang="en-US" dirty="0"/>
              <a:t>Windows Components|Store|Only display the private store within the Microsoft Store App</a:t>
            </a:r>
          </a:p>
          <a:p>
            <a:pPr lvl="1"/>
            <a:r>
              <a:rPr lang="en-US" dirty="0"/>
              <a:t>HKLM\Software\Policies\Microsoft\</a:t>
            </a:r>
            <a:r>
              <a:rPr lang="en-US" dirty="0" err="1"/>
              <a:t>Windowsstore</a:t>
            </a:r>
            <a:endParaRPr lang="en-US" dirty="0"/>
          </a:p>
          <a:p>
            <a:pPr lvl="2"/>
            <a:r>
              <a:rPr lang="en-US" dirty="0"/>
              <a:t>Enabled Value: decimal: 1</a:t>
            </a:r>
          </a:p>
          <a:p>
            <a:pPr lvl="2"/>
            <a:r>
              <a:rPr lang="en-US" dirty="0"/>
              <a:t>Disabled Value: decimal: 0</a:t>
            </a:r>
          </a:p>
        </p:txBody>
      </p:sp>
    </p:spTree>
    <p:extLst>
      <p:ext uri="{BB962C8B-B14F-4D97-AF65-F5344CB8AC3E}">
        <p14:creationId xmlns:p14="http://schemas.microsoft.com/office/powerpoint/2010/main" val="257507575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C579F7-6778-45F6-A201-C9C578FB4C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GPO:</a:t>
            </a:r>
            <a:br>
              <a:rPr lang="en-US" dirty="0"/>
            </a:br>
            <a:r>
              <a:rPr lang="en-US" dirty="0"/>
              <a:t>Only display the private store within the Microsoft Store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CD87C5C-BEF0-4E3B-98D2-9AFAAB0F5B7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Denies access to the retail catalog in the Microsoft Store, but displays the private store.</a:t>
            </a:r>
          </a:p>
          <a:p>
            <a:endParaRPr lang="en-US" dirty="0"/>
          </a:p>
          <a:p>
            <a:r>
              <a:rPr lang="en-US" dirty="0"/>
              <a:t>If you enable this setting, users will not be able to view the retail catalog in the Microsoft Store, but they will be able to view apps in the private store.</a:t>
            </a:r>
          </a:p>
          <a:p>
            <a:endParaRPr lang="en-US" dirty="0"/>
          </a:p>
          <a:p>
            <a:r>
              <a:rPr lang="en-US" dirty="0"/>
              <a:t>If you disable or don't configure this setting, users can access the retail catalog in the Microsoft Store.</a:t>
            </a:r>
          </a:p>
        </p:txBody>
      </p:sp>
    </p:spTree>
    <p:extLst>
      <p:ext uri="{BB962C8B-B14F-4D97-AF65-F5344CB8AC3E}">
        <p14:creationId xmlns:p14="http://schemas.microsoft.com/office/powerpoint/2010/main" val="230943440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95C7AC-CA38-414B-BDC9-6181E2C00C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Proxy Configuration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BE7C332-79AF-43EA-8474-E408676B077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>
                <a:latin typeface="+mj-lt"/>
              </a:rPr>
              <a:t>Allow Access to these URLs</a:t>
            </a:r>
          </a:p>
          <a:p>
            <a:r>
              <a:rPr lang="en-US" dirty="0"/>
              <a:t>login.live.com</a:t>
            </a:r>
          </a:p>
          <a:p>
            <a:r>
              <a:rPr lang="en-US" dirty="0"/>
              <a:t>login.windows.net</a:t>
            </a:r>
          </a:p>
          <a:p>
            <a:r>
              <a:rPr lang="en-US" dirty="0"/>
              <a:t>account.live.com</a:t>
            </a:r>
          </a:p>
          <a:p>
            <a:r>
              <a:rPr lang="en-US" dirty="0"/>
              <a:t>clientconfig.passport.net</a:t>
            </a:r>
          </a:p>
          <a:p>
            <a:r>
              <a:rPr lang="en-US" dirty="0"/>
              <a:t>windowsphone.com</a:t>
            </a:r>
          </a:p>
          <a:p>
            <a:r>
              <a:rPr lang="en-US" dirty="0"/>
              <a:t>*.wns.windows.com</a:t>
            </a:r>
          </a:p>
          <a:p>
            <a:r>
              <a:rPr lang="en-US" dirty="0"/>
              <a:t>*.microsoft.com</a:t>
            </a:r>
          </a:p>
          <a:p>
            <a:r>
              <a:rPr lang="en-US" dirty="0"/>
              <a:t>*.s-microsoft.com</a:t>
            </a:r>
          </a:p>
          <a:p>
            <a:r>
              <a:rPr lang="en-US" dirty="0"/>
              <a:t>www.msftconnecttest.com/connecttest.txt</a:t>
            </a:r>
          </a:p>
        </p:txBody>
      </p:sp>
    </p:spTree>
    <p:extLst>
      <p:ext uri="{BB962C8B-B14F-4D97-AF65-F5344CB8AC3E}">
        <p14:creationId xmlns:p14="http://schemas.microsoft.com/office/powerpoint/2010/main" val="3922675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41863E-71B9-49F7-930D-975AA125AF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Provisioned Store Apps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167C36-3B49-4CC6-BD94-180C3E78FF3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  <a:p>
            <a:r>
              <a:rPr lang="en-US" dirty="0"/>
              <a:t>Installed in user account at first logon to Windows</a:t>
            </a:r>
          </a:p>
          <a:p>
            <a:r>
              <a:rPr lang="en-US" dirty="0"/>
              <a:t>Examples:</a:t>
            </a:r>
          </a:p>
          <a:p>
            <a:pPr lvl="1"/>
            <a:r>
              <a:rPr lang="en-US" dirty="0"/>
              <a:t>Bing Weather</a:t>
            </a:r>
          </a:p>
          <a:p>
            <a:pPr lvl="1"/>
            <a:r>
              <a:rPr lang="en-US" dirty="0"/>
              <a:t>Get Help</a:t>
            </a:r>
          </a:p>
          <a:p>
            <a:pPr lvl="1"/>
            <a:r>
              <a:rPr lang="en-US" dirty="0"/>
              <a:t>People</a:t>
            </a:r>
          </a:p>
          <a:p>
            <a:pPr lvl="1"/>
            <a:r>
              <a:rPr lang="en-US" dirty="0"/>
              <a:t>Windows Photo</a:t>
            </a:r>
          </a:p>
          <a:p>
            <a:pPr lvl="1"/>
            <a:r>
              <a:rPr lang="en-US" dirty="0"/>
              <a:t>Windows Calculator</a:t>
            </a:r>
          </a:p>
          <a:p>
            <a:pPr lvl="1"/>
            <a:r>
              <a:rPr lang="en-US" dirty="0"/>
              <a:t>Windows Store*</a:t>
            </a:r>
          </a:p>
          <a:p>
            <a:endParaRPr lang="en-US" dirty="0"/>
          </a:p>
          <a:p>
            <a:r>
              <a:rPr lang="en-US" dirty="0"/>
              <a:t>Full List - </a:t>
            </a:r>
            <a:r>
              <a:rPr lang="en-US" dirty="0">
                <a:hlinkClick r:id="rId3"/>
              </a:rPr>
              <a:t>https://docs.microsoft.com/en-us/windows/application-management/apps-in-windows-10#provisioned-windows-apps</a:t>
            </a:r>
            <a:r>
              <a:rPr lang="en-US" dirty="0"/>
              <a:t> </a:t>
            </a:r>
          </a:p>
          <a:p>
            <a:pPr lvl="1"/>
            <a:endParaRPr lang="en-US" dirty="0"/>
          </a:p>
          <a:p>
            <a:pPr lvl="1"/>
            <a:r>
              <a:rPr lang="en-US" dirty="0"/>
              <a:t>* </a:t>
            </a:r>
            <a:r>
              <a:rPr lang="en-US" sz="1400" dirty="0"/>
              <a:t>once removed, can’t be reinstalled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880532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418B39-BC52-4AD1-B1FD-9B34126560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Demo</a:t>
            </a:r>
            <a:br>
              <a:rPr lang="en-US" dirty="0"/>
            </a:b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477DCB1-0B17-48D4-BBF6-C803FC9833F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695846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C0F3B176-3FC4-46A6-BE99-2046976527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Configuration Manager and Store for Business</a:t>
            </a:r>
          </a:p>
        </p:txBody>
      </p:sp>
      <p:graphicFrame>
        <p:nvGraphicFramePr>
          <p:cNvPr id="6" name="Content Placeholder 5">
            <a:extLst>
              <a:ext uri="{FF2B5EF4-FFF2-40B4-BE49-F238E27FC236}">
                <a16:creationId xmlns:a16="http://schemas.microsoft.com/office/drawing/2014/main" id="{9DBE61E6-27E1-4306-A0F1-143EE8AF70A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84874361"/>
              </p:ext>
            </p:extLst>
          </p:nvPr>
        </p:nvGraphicFramePr>
        <p:xfrm>
          <a:off x="3853982" y="588773"/>
          <a:ext cx="6225015" cy="5167966"/>
        </p:xfrm>
        <a:graphic>
          <a:graphicData uri="http://schemas.openxmlformats.org/drawingml/2006/table">
            <a:tbl>
              <a:tblPr/>
              <a:tblGrid>
                <a:gridCol w="2786158">
                  <a:extLst>
                    <a:ext uri="{9D8B030D-6E8A-4147-A177-3AD203B41FA5}">
                      <a16:colId xmlns:a16="http://schemas.microsoft.com/office/drawing/2014/main" val="1269700870"/>
                    </a:ext>
                  </a:extLst>
                </a:gridCol>
                <a:gridCol w="2457101">
                  <a:extLst>
                    <a:ext uri="{9D8B030D-6E8A-4147-A177-3AD203B41FA5}">
                      <a16:colId xmlns:a16="http://schemas.microsoft.com/office/drawing/2014/main" val="4059176515"/>
                    </a:ext>
                  </a:extLst>
                </a:gridCol>
                <a:gridCol w="981756">
                  <a:extLst>
                    <a:ext uri="{9D8B030D-6E8A-4147-A177-3AD203B41FA5}">
                      <a16:colId xmlns:a16="http://schemas.microsoft.com/office/drawing/2014/main" val="2739916501"/>
                    </a:ext>
                  </a:extLst>
                </a:gridCol>
              </a:tblGrid>
              <a:tr h="271220"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dirty="0">
                          <a:effectLst/>
                        </a:rPr>
                        <a:t>Capability</a:t>
                      </a:r>
                    </a:p>
                  </a:txBody>
                  <a:tcPr marL="53180" marR="53180" marT="39885" marB="39885" anchor="b">
                    <a:lnL w="12700" cap="flat" cmpd="sng" algn="ctr">
                      <a:solidFill>
                        <a:srgbClr val="707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76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076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4763" cap="flat" cmpd="sng" algn="ctr">
                      <a:solidFill>
                        <a:srgbClr val="0073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dirty="0">
                          <a:effectLst/>
                        </a:rPr>
                        <a:t>Offline apps</a:t>
                      </a:r>
                    </a:p>
                  </a:txBody>
                  <a:tcPr marL="53180" marR="53180" marT="39885" marB="39885" anchor="b">
                    <a:lnL w="12700" cap="flat" cmpd="sng" algn="ctr">
                      <a:solidFill>
                        <a:srgbClr val="C076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07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07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4763" cap="flat" cmpd="sng" algn="ctr">
                      <a:solidFill>
                        <a:srgbClr val="C073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dirty="0">
                          <a:effectLst/>
                        </a:rPr>
                        <a:t>Online apps</a:t>
                      </a:r>
                    </a:p>
                  </a:txBody>
                  <a:tcPr marL="53180" marR="53180" marT="39885" marB="39885" anchor="b">
                    <a:lnL w="12700" cap="flat" cmpd="sng" algn="ctr">
                      <a:solidFill>
                        <a:srgbClr val="107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071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07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4763" cap="flat" cmpd="sng" algn="ctr">
                      <a:solidFill>
                        <a:srgbClr val="C073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26750839"/>
                  </a:ext>
                </a:extLst>
              </a:tr>
              <a:tr h="845569">
                <a:tc>
                  <a:txBody>
                    <a:bodyPr/>
                    <a:lstStyle/>
                    <a:p>
                      <a:pPr fontAlgn="t"/>
                      <a:r>
                        <a:rPr lang="en-US" sz="1300" dirty="0">
                          <a:effectLst/>
                        </a:rPr>
                        <a:t>Synchronize app data to Configuration Manager</a:t>
                      </a:r>
                      <a:br>
                        <a:rPr lang="en-US" sz="1300" dirty="0">
                          <a:effectLst/>
                        </a:rPr>
                      </a:br>
                      <a:r>
                        <a:rPr lang="en-US" sz="1300" dirty="0">
                          <a:effectLst/>
                        </a:rPr>
                        <a:t>(synchronization occurs every 24 hours)</a:t>
                      </a:r>
                    </a:p>
                  </a:txBody>
                  <a:tcPr marL="53180" marR="53180" marT="39885" marB="39885">
                    <a:lnL w="12700" cap="flat" cmpd="sng" algn="ctr">
                      <a:solidFill>
                        <a:srgbClr val="C073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074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4763" cap="flat" cmpd="sng" algn="ctr">
                      <a:solidFill>
                        <a:srgbClr val="0073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4763" cap="flat" cmpd="sng" algn="ctr">
                      <a:solidFill>
                        <a:srgbClr val="E074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US" sz="1300" dirty="0">
                          <a:effectLst/>
                        </a:rPr>
                        <a:t>Yes</a:t>
                      </a:r>
                    </a:p>
                  </a:txBody>
                  <a:tcPr marL="53180" marR="53180" marT="39885" marB="39885">
                    <a:lnL w="12700" cap="flat" cmpd="sng" algn="ctr">
                      <a:solidFill>
                        <a:srgbClr val="2074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074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4763" cap="flat" cmpd="sng" algn="ctr">
                      <a:solidFill>
                        <a:srgbClr val="C073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4763" cap="flat" cmpd="sng" algn="ctr">
                      <a:solidFill>
                        <a:srgbClr val="D07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US" sz="1300" dirty="0">
                          <a:effectLst/>
                        </a:rPr>
                        <a:t>Yes</a:t>
                      </a:r>
                    </a:p>
                  </a:txBody>
                  <a:tcPr marL="53180" marR="53180" marT="39885" marB="39885">
                    <a:lnL w="12700" cap="flat" cmpd="sng" algn="ctr">
                      <a:solidFill>
                        <a:srgbClr val="2074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073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4763" cap="flat" cmpd="sng" algn="ctr">
                      <a:solidFill>
                        <a:srgbClr val="C073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4763" cap="flat" cmpd="sng" algn="ctr">
                      <a:solidFill>
                        <a:srgbClr val="D07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67840422"/>
                  </a:ext>
                </a:extLst>
              </a:tr>
              <a:tr h="654119">
                <a:tc>
                  <a:txBody>
                    <a:bodyPr/>
                    <a:lstStyle/>
                    <a:p>
                      <a:pPr fontAlgn="t"/>
                      <a:r>
                        <a:rPr lang="en-US" sz="1300" dirty="0">
                          <a:effectLst/>
                        </a:rPr>
                        <a:t>Create Configuration Manager applications from store apps</a:t>
                      </a:r>
                    </a:p>
                  </a:txBody>
                  <a:tcPr marL="53180" marR="53180" marT="39885" marB="39885">
                    <a:lnL w="12700" cap="flat" cmpd="sng" algn="ctr">
                      <a:solidFill>
                        <a:srgbClr val="C076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71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4763" cap="flat" cmpd="sng" algn="ctr">
                      <a:solidFill>
                        <a:srgbClr val="E074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4763" cap="flat" cmpd="sng" algn="ctr">
                      <a:solidFill>
                        <a:srgbClr val="9073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US" sz="1300" dirty="0">
                          <a:effectLst/>
                        </a:rPr>
                        <a:t>Yes</a:t>
                      </a:r>
                    </a:p>
                  </a:txBody>
                  <a:tcPr marL="53180" marR="53180" marT="39885" marB="39885">
                    <a:lnL w="12700" cap="flat" cmpd="sng" algn="ctr">
                      <a:solidFill>
                        <a:srgbClr val="5071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076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4763" cap="flat" cmpd="sng" algn="ctr">
                      <a:solidFill>
                        <a:srgbClr val="D07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4763" cap="flat" cmpd="sng" algn="ctr">
                      <a:solidFill>
                        <a:srgbClr val="6076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US" sz="1300" dirty="0">
                          <a:effectLst/>
                        </a:rPr>
                        <a:t>Yes</a:t>
                      </a:r>
                    </a:p>
                  </a:txBody>
                  <a:tcPr marL="53180" marR="53180" marT="39885" marB="39885">
                    <a:lnL w="12700" cap="flat" cmpd="sng" algn="ctr">
                      <a:solidFill>
                        <a:srgbClr val="6076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73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4763" cap="flat" cmpd="sng" algn="ctr">
                      <a:solidFill>
                        <a:srgbClr val="D07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4763" cap="flat" cmpd="sng" algn="ctr">
                      <a:solidFill>
                        <a:srgbClr val="2074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76488264"/>
                  </a:ext>
                </a:extLst>
              </a:tr>
              <a:tr h="462670">
                <a:tc>
                  <a:txBody>
                    <a:bodyPr/>
                    <a:lstStyle/>
                    <a:p>
                      <a:pPr fontAlgn="t"/>
                      <a:r>
                        <a:rPr lang="en-US" sz="1300" dirty="0">
                          <a:effectLst/>
                        </a:rPr>
                        <a:t>Support for free apps from the store</a:t>
                      </a:r>
                    </a:p>
                  </a:txBody>
                  <a:tcPr marL="53180" marR="53180" marT="39885" marB="39885">
                    <a:lnL w="12700" cap="flat" cmpd="sng" algn="ctr">
                      <a:solidFill>
                        <a:srgbClr val="6076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073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4763" cap="flat" cmpd="sng" algn="ctr">
                      <a:solidFill>
                        <a:srgbClr val="9073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4763" cap="flat" cmpd="sng" algn="ctr">
                      <a:solidFill>
                        <a:srgbClr val="E074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US" sz="1300" dirty="0">
                          <a:effectLst/>
                        </a:rPr>
                        <a:t>Yes</a:t>
                      </a:r>
                    </a:p>
                  </a:txBody>
                  <a:tcPr marL="53180" marR="53180" marT="39885" marB="39885">
                    <a:lnL w="12700" cap="flat" cmpd="sng" algn="ctr">
                      <a:solidFill>
                        <a:srgbClr val="9073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71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4763" cap="flat" cmpd="sng" algn="ctr">
                      <a:solidFill>
                        <a:srgbClr val="6076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4763" cap="flat" cmpd="sng" algn="ctr">
                      <a:solidFill>
                        <a:srgbClr val="9073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US" sz="1300" dirty="0">
                          <a:effectLst/>
                        </a:rPr>
                        <a:t>Yes</a:t>
                      </a:r>
                    </a:p>
                  </a:txBody>
                  <a:tcPr marL="53180" marR="53180" marT="39885" marB="39885">
                    <a:lnL w="12700" cap="flat" cmpd="sng" algn="ctr">
                      <a:solidFill>
                        <a:srgbClr val="5071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73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4763" cap="flat" cmpd="sng" algn="ctr">
                      <a:solidFill>
                        <a:srgbClr val="2074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4763" cap="flat" cmpd="sng" algn="ctr">
                      <a:solidFill>
                        <a:srgbClr val="E074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27783368"/>
                  </a:ext>
                </a:extLst>
              </a:tr>
              <a:tr h="462670">
                <a:tc>
                  <a:txBody>
                    <a:bodyPr/>
                    <a:lstStyle/>
                    <a:p>
                      <a:pPr fontAlgn="t"/>
                      <a:r>
                        <a:rPr lang="en-US" sz="1300" dirty="0">
                          <a:effectLst/>
                        </a:rPr>
                        <a:t>Support for paid apps from the store</a:t>
                      </a:r>
                    </a:p>
                  </a:txBody>
                  <a:tcPr marL="53180" marR="53180" marT="39885" marB="39885">
                    <a:lnL w="12700" cap="flat" cmpd="sng" algn="ctr">
                      <a:solidFill>
                        <a:srgbClr val="6076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074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4763" cap="flat" cmpd="sng" algn="ctr">
                      <a:solidFill>
                        <a:srgbClr val="E074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4763" cap="flat" cmpd="sng" algn="ctr">
                      <a:solidFill>
                        <a:srgbClr val="0073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US" sz="1300" dirty="0">
                          <a:effectLst/>
                        </a:rPr>
                        <a:t>No</a:t>
                      </a:r>
                    </a:p>
                  </a:txBody>
                  <a:tcPr marL="53180" marR="53180" marT="39885" marB="39885">
                    <a:lnL w="12700" cap="flat" cmpd="sng" algn="ctr">
                      <a:solidFill>
                        <a:srgbClr val="E074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076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4763" cap="flat" cmpd="sng" algn="ctr">
                      <a:solidFill>
                        <a:srgbClr val="9073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4763" cap="flat" cmpd="sng" algn="ctr">
                      <a:solidFill>
                        <a:srgbClr val="2074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US" sz="1300" dirty="0">
                          <a:effectLst/>
                        </a:rPr>
                        <a:t>Yes</a:t>
                      </a:r>
                      <a:r>
                        <a:rPr lang="en-US" sz="1300" baseline="30000" dirty="0">
                          <a:effectLst/>
                        </a:rPr>
                        <a:t>1</a:t>
                      </a:r>
                      <a:endParaRPr lang="en-US" sz="1300" dirty="0">
                        <a:effectLst/>
                      </a:endParaRPr>
                    </a:p>
                  </a:txBody>
                  <a:tcPr marL="53180" marR="53180" marT="39885" marB="39885">
                    <a:lnL w="12700" cap="flat" cmpd="sng" algn="ctr">
                      <a:solidFill>
                        <a:srgbClr val="6076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074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4763" cap="flat" cmpd="sng" algn="ctr">
                      <a:solidFill>
                        <a:srgbClr val="E074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4763" cap="flat" cmpd="sng" algn="ctr">
                      <a:solidFill>
                        <a:srgbClr val="5074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82640542"/>
                  </a:ext>
                </a:extLst>
              </a:tr>
              <a:tr h="654119">
                <a:tc>
                  <a:txBody>
                    <a:bodyPr/>
                    <a:lstStyle/>
                    <a:p>
                      <a:pPr fontAlgn="t"/>
                      <a:r>
                        <a:rPr lang="en-US" sz="1300" dirty="0">
                          <a:effectLst/>
                        </a:rPr>
                        <a:t>Support required deployments to user or device collections</a:t>
                      </a:r>
                    </a:p>
                  </a:txBody>
                  <a:tcPr marL="53180" marR="53180" marT="39885" marB="39885">
                    <a:lnL w="12700" cap="flat" cmpd="sng" algn="ctr">
                      <a:solidFill>
                        <a:srgbClr val="2074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74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4763" cap="flat" cmpd="sng" algn="ctr">
                      <a:solidFill>
                        <a:srgbClr val="0073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4763" cap="flat" cmpd="sng" algn="ctr">
                      <a:solidFill>
                        <a:srgbClr val="8074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US" sz="1300" dirty="0">
                          <a:effectLst/>
                        </a:rPr>
                        <a:t>Yes</a:t>
                      </a:r>
                    </a:p>
                  </a:txBody>
                  <a:tcPr marL="53180" marR="53180" marT="39885" marB="39885">
                    <a:lnL w="12700" cap="flat" cmpd="sng" algn="ctr">
                      <a:solidFill>
                        <a:srgbClr val="5074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074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4763" cap="flat" cmpd="sng" algn="ctr">
                      <a:solidFill>
                        <a:srgbClr val="2074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4763" cap="flat" cmpd="sng" algn="ctr">
                      <a:solidFill>
                        <a:srgbClr val="B074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US" sz="1300" dirty="0">
                          <a:effectLst/>
                        </a:rPr>
                        <a:t>Yes</a:t>
                      </a:r>
                    </a:p>
                  </a:txBody>
                  <a:tcPr marL="53180" marR="53180" marT="39885" marB="39885">
                    <a:lnL w="12700" cap="flat" cmpd="sng" algn="ctr">
                      <a:solidFill>
                        <a:srgbClr val="2074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3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4763" cap="flat" cmpd="sng" algn="ctr">
                      <a:solidFill>
                        <a:srgbClr val="5074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4763" cap="flat" cmpd="sng" algn="ctr">
                      <a:solidFill>
                        <a:srgbClr val="E074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93356270"/>
                  </a:ext>
                </a:extLst>
              </a:tr>
              <a:tr h="654119">
                <a:tc>
                  <a:txBody>
                    <a:bodyPr/>
                    <a:lstStyle/>
                    <a:p>
                      <a:pPr fontAlgn="t"/>
                      <a:r>
                        <a:rPr lang="en-US" sz="1300" dirty="0">
                          <a:effectLst/>
                        </a:rPr>
                        <a:t>Support available deployments to user or device collections</a:t>
                      </a:r>
                    </a:p>
                  </a:txBody>
                  <a:tcPr marL="53180" marR="53180" marT="39885" marB="39885">
                    <a:lnL w="12700" cap="flat" cmpd="sng" algn="ctr">
                      <a:solidFill>
                        <a:srgbClr val="2074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74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4763" cap="flat" cmpd="sng" algn="ctr">
                      <a:solidFill>
                        <a:srgbClr val="8074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4763" cap="flat" cmpd="sng" algn="ctr">
                      <a:solidFill>
                        <a:srgbClr val="A078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US" sz="1300" dirty="0">
                          <a:effectLst/>
                        </a:rPr>
                        <a:t>Yes</a:t>
                      </a:r>
                    </a:p>
                  </a:txBody>
                  <a:tcPr marL="53180" marR="53180" marT="39885" marB="39885">
                    <a:lnL w="12700" cap="flat" cmpd="sng" algn="ctr">
                      <a:solidFill>
                        <a:srgbClr val="5074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74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4763" cap="flat" cmpd="sng" algn="ctr">
                      <a:solidFill>
                        <a:srgbClr val="B074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4763" cap="flat" cmpd="sng" algn="ctr">
                      <a:solidFill>
                        <a:srgbClr val="9079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US" sz="1300" dirty="0">
                          <a:effectLst/>
                        </a:rPr>
                        <a:t>Yes</a:t>
                      </a:r>
                    </a:p>
                  </a:txBody>
                  <a:tcPr marL="53180" marR="53180" marT="39885" marB="39885">
                    <a:lnL w="12700" cap="flat" cmpd="sng" algn="ctr">
                      <a:solidFill>
                        <a:srgbClr val="8074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074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4763" cap="flat" cmpd="sng" algn="ctr">
                      <a:solidFill>
                        <a:srgbClr val="E074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4763" cap="flat" cmpd="sng" algn="ctr">
                      <a:solidFill>
                        <a:srgbClr val="A07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76381459"/>
                  </a:ext>
                </a:extLst>
              </a:tr>
              <a:tr h="654119">
                <a:tc>
                  <a:txBody>
                    <a:bodyPr/>
                    <a:lstStyle/>
                    <a:p>
                      <a:pPr fontAlgn="t"/>
                      <a:r>
                        <a:rPr lang="en-US" sz="1300" dirty="0">
                          <a:effectLst/>
                        </a:rPr>
                        <a:t>Support line-of-business apps from the store</a:t>
                      </a:r>
                    </a:p>
                  </a:txBody>
                  <a:tcPr marL="53180" marR="53180" marT="39885" marB="39885">
                    <a:lnL w="12700" cap="flat" cmpd="sng" algn="ctr">
                      <a:solidFill>
                        <a:srgbClr val="4078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07C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4763" cap="flat" cmpd="sng" algn="ctr">
                      <a:solidFill>
                        <a:srgbClr val="A078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4763" cap="flat" cmpd="sng" algn="ctr">
                      <a:solidFill>
                        <a:srgbClr val="7078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US" sz="1300" dirty="0">
                          <a:effectLst/>
                        </a:rPr>
                        <a:t>Yes</a:t>
                      </a:r>
                    </a:p>
                  </a:txBody>
                  <a:tcPr marL="53180" marR="53180" marT="39885" marB="39885">
                    <a:lnL w="12700" cap="flat" cmpd="sng" algn="ctr">
                      <a:solidFill>
                        <a:srgbClr val="907C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079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4763" cap="flat" cmpd="sng" algn="ctr">
                      <a:solidFill>
                        <a:srgbClr val="9079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4763" cap="flat" cmpd="sng" algn="ctr">
                      <a:solidFill>
                        <a:srgbClr val="A07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US" sz="1300" dirty="0">
                          <a:effectLst/>
                        </a:rPr>
                        <a:t>Yes</a:t>
                      </a:r>
                    </a:p>
                  </a:txBody>
                  <a:tcPr marL="53180" marR="53180" marT="39885" marB="39885">
                    <a:lnL w="12700" cap="flat" cmpd="sng" algn="ctr">
                      <a:solidFill>
                        <a:srgbClr val="F079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07C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4763" cap="flat" cmpd="sng" algn="ctr">
                      <a:solidFill>
                        <a:srgbClr val="A07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4763" cap="flat" cmpd="sng" algn="ctr">
                      <a:solidFill>
                        <a:srgbClr val="307C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1422430"/>
                  </a:ext>
                </a:extLst>
              </a:tr>
              <a:tr h="462670">
                <a:tc>
                  <a:txBody>
                    <a:bodyPr/>
                    <a:lstStyle/>
                    <a:p>
                      <a:pPr fontAlgn="t"/>
                      <a:r>
                        <a:rPr lang="en-US" sz="1300" dirty="0">
                          <a:effectLst/>
                        </a:rPr>
                        <a:t>Provision a store app for all users on a device</a:t>
                      </a:r>
                      <a:r>
                        <a:rPr lang="en-US" sz="1300" baseline="30000" dirty="0">
                          <a:effectLst/>
                        </a:rPr>
                        <a:t>2</a:t>
                      </a:r>
                      <a:endParaRPr lang="en-US" sz="1300" dirty="0">
                        <a:effectLst/>
                      </a:endParaRPr>
                    </a:p>
                  </a:txBody>
                  <a:tcPr marL="53180" marR="53180" marT="39885" marB="39885">
                    <a:lnL w="12700" cap="flat" cmpd="sng" algn="ctr">
                      <a:solidFill>
                        <a:srgbClr val="207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07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4763" cap="flat" cmpd="sng" algn="ctr">
                      <a:solidFill>
                        <a:srgbClr val="7078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55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US" sz="1300" dirty="0">
                          <a:effectLst/>
                        </a:rPr>
                        <a:t>Yes</a:t>
                      </a:r>
                    </a:p>
                  </a:txBody>
                  <a:tcPr marL="53180" marR="53180" marT="39885" marB="39885">
                    <a:lnL w="12700" cap="flat" cmpd="sng" algn="ctr">
                      <a:solidFill>
                        <a:srgbClr val="407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079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4763" cap="flat" cmpd="sng" algn="ctr">
                      <a:solidFill>
                        <a:srgbClr val="A07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085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US" sz="1300" dirty="0">
                          <a:effectLst/>
                        </a:rPr>
                        <a:t>Yes</a:t>
                      </a:r>
                    </a:p>
                  </a:txBody>
                  <a:tcPr marL="53180" marR="53180" marT="39885" marB="39885">
                    <a:lnL w="12700" cap="flat" cmpd="sng" algn="ctr">
                      <a:solidFill>
                        <a:srgbClr val="3079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079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4763" cap="flat" cmpd="sng" algn="ctr">
                      <a:solidFill>
                        <a:srgbClr val="307C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80B5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65428146"/>
                  </a:ext>
                </a:extLst>
              </a:tr>
            </a:tbl>
          </a:graphicData>
        </a:graphic>
      </p:graphicFrame>
      <p:sp>
        <p:nvSpPr>
          <p:cNvPr id="7" name="Rectangle 6">
            <a:extLst>
              <a:ext uri="{FF2B5EF4-FFF2-40B4-BE49-F238E27FC236}">
                <a16:creationId xmlns:a16="http://schemas.microsoft.com/office/drawing/2014/main" id="{4552CEBA-BC93-485F-B32B-671D74D085AB}"/>
              </a:ext>
            </a:extLst>
          </p:cNvPr>
          <p:cNvSpPr/>
          <p:nvPr/>
        </p:nvSpPr>
        <p:spPr>
          <a:xfrm>
            <a:off x="3619499" y="5807562"/>
            <a:ext cx="774815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hlinkClick r:id="rId2"/>
              </a:rPr>
              <a:t>https://docs.microsoft.com/en-us/sccm/apps/deploy-use/manage-apps-from-the-windows-store-for-business#bkmk_apps</a:t>
            </a:r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50690058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1552CF-1301-47E3-96C5-67AC0C2809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Configure SCCM with Store for Business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61F0DE1-9C7E-4E60-A620-ADB558532A9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197080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1" name="Rectangle 10">
            <a:extLst>
              <a:ext uri="{FF2B5EF4-FFF2-40B4-BE49-F238E27FC236}">
                <a16:creationId xmlns:a16="http://schemas.microsoft.com/office/drawing/2014/main" id="{A1DFCBE5-52C1-48A9-89CF-E7D68CCA162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2" name="Rectangle 12">
            <a:extLst>
              <a:ext uri="{FF2B5EF4-FFF2-40B4-BE49-F238E27FC236}">
                <a16:creationId xmlns:a16="http://schemas.microsoft.com/office/drawing/2014/main" id="{EB17C8F6-D357-4254-BBAC-96B01EEBE16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3647203"/>
            <a:ext cx="11707367" cy="2572622"/>
          </a:xfrm>
          <a:prstGeom prst="rect">
            <a:avLst/>
          </a:prstGeom>
          <a:solidFill>
            <a:srgbClr val="878A8B">
              <a:alpha val="9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B1512C6-BA9E-4E12-9A4C-4B278D64E9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3691" y="4049486"/>
            <a:ext cx="4825480" cy="1883228"/>
          </a:xfrm>
        </p:spPr>
        <p:txBody>
          <a:bodyPr>
            <a:normAutofit/>
          </a:bodyPr>
          <a:lstStyle/>
          <a:p>
            <a:pPr algn="r"/>
            <a:endParaRPr lang="en-US" sz="44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7A67928-4FC0-43A9-9E96-B4650357D36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52563" y="633927"/>
            <a:ext cx="4601122" cy="2726165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02E27C9E-3877-4C21-B999-9C25FE15AD4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38316" y="633927"/>
            <a:ext cx="4469123" cy="2726165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6D7D5A3-A1A3-405D-99E4-A24A5CC5E15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38316" y="4049485"/>
            <a:ext cx="4846151" cy="1883229"/>
          </a:xfrm>
        </p:spPr>
        <p:txBody>
          <a:bodyPr>
            <a:normAutofit/>
          </a:bodyPr>
          <a:lstStyle/>
          <a:p>
            <a:pPr lvl="1"/>
            <a:r>
              <a:rPr lang="en-US" dirty="0">
                <a:solidFill>
                  <a:srgbClr val="FFFFFF"/>
                </a:solidFill>
              </a:rPr>
              <a:t>Site server must be in Azure AD as a device (Hybrid Azure AD joined)</a:t>
            </a:r>
          </a:p>
          <a:p>
            <a:pPr lvl="1"/>
            <a:r>
              <a:rPr lang="en-US" dirty="0">
                <a:solidFill>
                  <a:srgbClr val="FFFFFF"/>
                </a:solidFill>
              </a:rPr>
              <a:t>Using the SCCM wizard to create the azure web app</a:t>
            </a:r>
          </a:p>
          <a:p>
            <a:pPr lvl="1"/>
            <a:endParaRPr lang="en-US" dirty="0">
              <a:solidFill>
                <a:srgbClr val="FFFFFF"/>
              </a:solidFill>
            </a:endParaRPr>
          </a:p>
          <a:p>
            <a:pPr lvl="1"/>
            <a:endParaRPr lang="en-US" dirty="0">
              <a:solidFill>
                <a:srgbClr val="FFFFFF"/>
              </a:solidFill>
            </a:endParaRPr>
          </a:p>
          <a:p>
            <a:endParaRPr lang="en-US" sz="18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163985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7A808-E5FC-4CCC-B0D8-9CC78FD49A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2919" y="1123837"/>
            <a:ext cx="2947482" cy="1069173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2200" spc="-100" dirty="0"/>
              <a:t>Store for Business Portal </a:t>
            </a:r>
            <a:br>
              <a:rPr lang="en-US" sz="2200" spc="-100" dirty="0"/>
            </a:br>
            <a:br>
              <a:rPr lang="en-US" sz="2200" spc="-100" dirty="0"/>
            </a:br>
            <a:endParaRPr lang="en-US" sz="2200" spc="-100" dirty="0"/>
          </a:p>
        </p:txBody>
      </p:sp>
      <p:sp>
        <p:nvSpPr>
          <p:cNvPr id="6" name="Content Placeholder 8">
            <a:extLst>
              <a:ext uri="{FF2B5EF4-FFF2-40B4-BE49-F238E27FC236}">
                <a16:creationId xmlns:a16="http://schemas.microsoft.com/office/drawing/2014/main" id="{9AA51150-41AE-44CD-8BDE-451C536A52B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2920" y="2193010"/>
            <a:ext cx="2947482" cy="3713268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en-US" sz="1600" dirty="0">
                <a:solidFill>
                  <a:srgbClr val="FFFFFF"/>
                </a:solidFill>
              </a:rPr>
              <a:t>Set SCCM as the Management Tool</a:t>
            </a:r>
          </a:p>
          <a:p>
            <a:pPr marL="0" indent="0">
              <a:buNone/>
            </a:pPr>
            <a:r>
              <a:rPr lang="en-US" sz="1600" dirty="0">
                <a:solidFill>
                  <a:srgbClr val="FFFFFF"/>
                </a:solidFill>
              </a:rPr>
              <a:t>Manage | Settings | Management Tools</a:t>
            </a:r>
          </a:p>
          <a:p>
            <a:pPr marL="0" indent="0">
              <a:buNone/>
            </a:pPr>
            <a:endParaRPr lang="en-US" sz="1600" dirty="0">
              <a:solidFill>
                <a:srgbClr val="FFFFFF"/>
              </a:solidFill>
            </a:endParaRPr>
          </a:p>
        </p:txBody>
      </p:sp>
      <p:pic>
        <p:nvPicPr>
          <p:cNvPr id="8" name="Content Placeholder 3">
            <a:extLst>
              <a:ext uri="{FF2B5EF4-FFF2-40B4-BE49-F238E27FC236}">
                <a16:creationId xmlns:a16="http://schemas.microsoft.com/office/drawing/2014/main" id="{2C88CC03-9758-4195-AA98-74925DB7CFF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78897" y="995845"/>
            <a:ext cx="7772401" cy="48383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98826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3D6507-3F1A-41B6-9A0A-9BE123F49A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Troubleshooting</a:t>
            </a:r>
            <a:r>
              <a:rPr lang="en-US" dirty="0"/>
              <a:t>	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279F329-745E-416E-AA53-4CF284B8895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Log files</a:t>
            </a:r>
          </a:p>
          <a:p>
            <a:pPr lvl="1"/>
            <a:r>
              <a:rPr lang="en-US" dirty="0"/>
              <a:t>WsfbSyncWorker.log</a:t>
            </a:r>
          </a:p>
        </p:txBody>
      </p:sp>
    </p:spTree>
    <p:extLst>
      <p:ext uri="{BB962C8B-B14F-4D97-AF65-F5344CB8AC3E}">
        <p14:creationId xmlns:p14="http://schemas.microsoft.com/office/powerpoint/2010/main" val="143990028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2BC0D7-2F1E-4797-BEA1-490D4E0090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Create Application in Configuration Manager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577D6F4-D965-4D32-A911-299CDA3711D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449355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2622D026-6F0F-4783-B2F1-621428599A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7474AE58-F164-4790-A09A-0220C445F5B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spcAft>
                <a:spcPts val="588"/>
              </a:spcAft>
            </a:pPr>
            <a:r>
              <a:rPr lang="en-US" sz="2400" dirty="0">
                <a:latin typeface="Segoe UI Semibold" panose="020B0702040204020203" pitchFamily="34" charset="0"/>
                <a:cs typeface="Segoe UI Semibold" panose="020B0702040204020203" pitchFamily="34" charset="0"/>
              </a:rPr>
              <a:t>Windows Store for Business</a:t>
            </a:r>
          </a:p>
          <a:p>
            <a:pPr marL="228766" indent="-228766">
              <a:spcAft>
                <a:spcPts val="588"/>
              </a:spcAft>
              <a:buFont typeface="Arial" panose="020B0604020202020204" pitchFamily="34" charset="0"/>
              <a:buChar char="•"/>
            </a:pPr>
            <a:r>
              <a:rPr lang="en-US" dirty="0"/>
              <a:t>Allows orgs to acquire apps, manage licenses, download app files</a:t>
            </a:r>
          </a:p>
          <a:p>
            <a:pPr marL="228766" indent="-228766">
              <a:spcAft>
                <a:spcPts val="2353"/>
              </a:spcAft>
              <a:buFont typeface="Arial" panose="020B0604020202020204" pitchFamily="34" charset="0"/>
              <a:buChar char="•"/>
            </a:pPr>
            <a:r>
              <a:rPr lang="en-US" dirty="0"/>
              <a:t>Pay using standard business methods, including purchase orders, invoices, and credit cards</a:t>
            </a:r>
          </a:p>
          <a:p>
            <a:pPr>
              <a:spcAft>
                <a:spcPts val="588"/>
              </a:spcAft>
            </a:pPr>
            <a:r>
              <a:rPr lang="en-US" sz="2400" dirty="0">
                <a:latin typeface="Segoe UI Semibold" panose="020B0702040204020203" pitchFamily="34" charset="0"/>
                <a:cs typeface="Segoe UI Semibold" panose="020B0702040204020203" pitchFamily="34" charset="0"/>
              </a:rPr>
              <a:t>Private Store inside the Windows Store</a:t>
            </a:r>
          </a:p>
          <a:p>
            <a:pPr marL="228766" indent="-228766">
              <a:spcAft>
                <a:spcPts val="588"/>
              </a:spcAft>
              <a:buFont typeface="Arial" panose="020B0604020202020204" pitchFamily="34" charset="0"/>
              <a:buChar char="•"/>
            </a:pPr>
            <a:r>
              <a:rPr lang="en-US" dirty="0"/>
              <a:t>Fully curated list of apps from within the Windows Store</a:t>
            </a:r>
          </a:p>
          <a:p>
            <a:pPr marL="228766" indent="-228766">
              <a:spcAft>
                <a:spcPts val="2353"/>
              </a:spcAft>
              <a:buFont typeface="Arial" panose="020B0604020202020204" pitchFamily="34" charset="0"/>
              <a:buChar char="•"/>
            </a:pPr>
            <a:r>
              <a:rPr lang="en-US" dirty="0"/>
              <a:t>Can include public apps as well as Line-of-Business apps</a:t>
            </a:r>
          </a:p>
          <a:p>
            <a:pPr>
              <a:spcAft>
                <a:spcPts val="588"/>
              </a:spcAft>
            </a:pPr>
            <a:r>
              <a:rPr lang="en-US" sz="2400" dirty="0">
                <a:latin typeface="Segoe UI Semibold" panose="020B0702040204020203" pitchFamily="34" charset="0"/>
                <a:cs typeface="Segoe UI Semibold" panose="020B0702040204020203" pitchFamily="34" charset="0"/>
              </a:rPr>
              <a:t>Full management support</a:t>
            </a:r>
          </a:p>
          <a:p>
            <a:pPr marL="228766" indent="-228766">
              <a:spcAft>
                <a:spcPts val="588"/>
              </a:spcAft>
              <a:buFont typeface="Arial" panose="020B0604020202020204" pitchFamily="34" charset="0"/>
              <a:buChar char="•"/>
            </a:pPr>
            <a:r>
              <a:rPr lang="en-US" dirty="0"/>
              <a:t>Mobile device management (MDM) control (using services such as Intune)</a:t>
            </a:r>
          </a:p>
          <a:p>
            <a:pPr marL="228766" indent="-228766">
              <a:spcAft>
                <a:spcPts val="588"/>
              </a:spcAft>
              <a:buFont typeface="Arial" panose="020B0604020202020204" pitchFamily="34" charset="0"/>
              <a:buChar char="•"/>
            </a:pPr>
            <a:r>
              <a:rPr lang="en-US" dirty="0"/>
              <a:t>Control for agent-based management solutions (such as System Center Configuration Manager)</a:t>
            </a:r>
          </a:p>
        </p:txBody>
      </p:sp>
    </p:spTree>
    <p:extLst>
      <p:ext uri="{BB962C8B-B14F-4D97-AF65-F5344CB8AC3E}">
        <p14:creationId xmlns:p14="http://schemas.microsoft.com/office/powerpoint/2010/main" val="40246180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956377-F7FE-4BDA-B34B-97143DE026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Installed Store Apps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05F30D4-1179-436B-927E-085FB763937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Installed on system</a:t>
            </a:r>
          </a:p>
          <a:p>
            <a:r>
              <a:rPr lang="en-US" dirty="0"/>
              <a:t>Examples</a:t>
            </a:r>
          </a:p>
          <a:p>
            <a:pPr lvl="1"/>
            <a:r>
              <a:rPr lang="en-US" dirty="0"/>
              <a:t>News</a:t>
            </a:r>
          </a:p>
          <a:p>
            <a:pPr lvl="1"/>
            <a:r>
              <a:rPr lang="en-US" dirty="0"/>
              <a:t>Network Speed Test</a:t>
            </a:r>
          </a:p>
          <a:p>
            <a:pPr lvl="1"/>
            <a:r>
              <a:rPr lang="en-US" dirty="0"/>
              <a:t>PowerBI</a:t>
            </a:r>
          </a:p>
          <a:p>
            <a:pPr lvl="1"/>
            <a:r>
              <a:rPr lang="en-US" dirty="0"/>
              <a:t>.NET Native Framework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Full List - </a:t>
            </a:r>
            <a:r>
              <a:rPr lang="en-US" dirty="0">
                <a:solidFill>
                  <a:srgbClr val="00B0F0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https://docs.microsoft.com/en-us/windows/application-management/apps-in-windows-10#installed-windows-apps</a:t>
            </a:r>
            <a:r>
              <a:rPr lang="en-US" dirty="0">
                <a:solidFill>
                  <a:srgbClr val="00B0F0"/>
                </a:solidFill>
              </a:rPr>
              <a:t>  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15280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43885E-DBFE-4132-98AC-16F77A53F4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System Apps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82CE0FF-7763-4C47-860E-234942223A9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Installed in the C:\Windows directory</a:t>
            </a:r>
          </a:p>
          <a:p>
            <a:r>
              <a:rPr lang="en-US" dirty="0"/>
              <a:t>Integral to the OS</a:t>
            </a:r>
          </a:p>
          <a:p>
            <a:r>
              <a:rPr lang="en-US" dirty="0"/>
              <a:t>Includes:</a:t>
            </a:r>
          </a:p>
          <a:p>
            <a:pPr lvl="1"/>
            <a:r>
              <a:rPr lang="en-US" dirty="0"/>
              <a:t>File Explorer</a:t>
            </a:r>
          </a:p>
          <a:p>
            <a:pPr lvl="1"/>
            <a:r>
              <a:rPr lang="en-US" dirty="0"/>
              <a:t>Edge Browser</a:t>
            </a:r>
          </a:p>
          <a:p>
            <a:pPr lvl="1"/>
            <a:r>
              <a:rPr lang="en-US" dirty="0"/>
              <a:t>Cortana</a:t>
            </a:r>
          </a:p>
          <a:p>
            <a:pPr lvl="1"/>
            <a:r>
              <a:rPr lang="en-US" dirty="0"/>
              <a:t>People Experience Host</a:t>
            </a:r>
          </a:p>
          <a:p>
            <a:endParaRPr lang="en-US" dirty="0"/>
          </a:p>
          <a:p>
            <a:r>
              <a:rPr lang="en-US" dirty="0"/>
              <a:t>Full List - </a:t>
            </a:r>
            <a:r>
              <a:rPr lang="en-US" dirty="0">
                <a:hlinkClick r:id="rId2"/>
              </a:rPr>
              <a:t>https://docs.microsoft.com/en-us/windows/application-management/apps-in-windows-10#system-apps</a:t>
            </a:r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0127675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5DB23C2B-2054-4D8B-9E98-9190F8E05E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8797B5BC-9873-45F9-97D6-298FB5AF08F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 flipV="1">
            <a:off x="0" y="762000"/>
            <a:ext cx="4208489" cy="5334001"/>
          </a:xfrm>
          <a:custGeom>
            <a:avLst/>
            <a:gdLst>
              <a:gd name="connsiteX0" fmla="*/ 1015642 w 4208489"/>
              <a:gd name="connsiteY0" fmla="*/ 0 h 5334001"/>
              <a:gd name="connsiteX1" fmla="*/ 4208489 w 4208489"/>
              <a:gd name="connsiteY1" fmla="*/ 0 h 5334001"/>
              <a:gd name="connsiteX2" fmla="*/ 4208489 w 4208489"/>
              <a:gd name="connsiteY2" fmla="*/ 5334001 h 5334001"/>
              <a:gd name="connsiteX3" fmla="*/ 0 w 4208489"/>
              <a:gd name="connsiteY3" fmla="*/ 5334001 h 5334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08489" h="5334001">
                <a:moveTo>
                  <a:pt x="1015642" y="0"/>
                </a:moveTo>
                <a:lnTo>
                  <a:pt x="4208489" y="0"/>
                </a:lnTo>
                <a:lnTo>
                  <a:pt x="4208489" y="5334001"/>
                </a:lnTo>
                <a:lnTo>
                  <a:pt x="0" y="533400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D9D0723-CDF5-4C4C-803A-C1BD324090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4260" y="1683144"/>
            <a:ext cx="2774922" cy="3491712"/>
          </a:xfrm>
        </p:spPr>
        <p:txBody>
          <a:bodyPr>
            <a:normAutofit/>
          </a:bodyPr>
          <a:lstStyle/>
          <a:p>
            <a:r>
              <a:rPr lang="en-US" dirty="0"/>
              <a:t>Consumer Experience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A500BDC-5C99-4AF0-BE9B-B86E1DADC37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61606" y="1683143"/>
            <a:ext cx="6627377" cy="349171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800" dirty="0"/>
              <a:t>Disable games with GPO</a:t>
            </a:r>
          </a:p>
          <a:p>
            <a:r>
              <a:rPr lang="en-US" sz="1700" dirty="0"/>
              <a:t>“Computer Configuration –&gt; Administrative Templates –&gt; Windows Components –&gt; Cloud Content” called “Turn off Microsoft consumer experiences”</a:t>
            </a:r>
          </a:p>
          <a:p>
            <a:endParaRPr lang="en-US" sz="1700" dirty="0"/>
          </a:p>
          <a:p>
            <a:r>
              <a:rPr lang="en-US" sz="1700" dirty="0">
                <a:hlinkClick r:id="rId2"/>
              </a:rPr>
              <a:t>https://blogs.technet.microsoft.com/mniehaus/2015/11/23/seeing-extra-apps-turn-them-off/</a:t>
            </a:r>
            <a:r>
              <a:rPr lang="en-US" sz="1700" dirty="0"/>
              <a:t> </a:t>
            </a:r>
          </a:p>
          <a:p>
            <a:r>
              <a:rPr lang="en-US" sz="1700" dirty="0">
                <a:hlinkClick r:id="rId3"/>
              </a:rPr>
              <a:t>https://blogs.technet.microsoft.com/mniehaus/2018/03/13/more-on-included-windows-10-apps/</a:t>
            </a:r>
            <a:r>
              <a:rPr lang="en-US" sz="1700" dirty="0"/>
              <a:t> </a:t>
            </a:r>
          </a:p>
          <a:p>
            <a:endParaRPr lang="en-US" sz="1700" dirty="0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665C2FCD-09A4-4B4B-AA73-F330DFE9179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 flipV="1">
            <a:off x="11190517" y="1056875"/>
            <a:ext cx="1001483" cy="4744251"/>
          </a:xfrm>
          <a:custGeom>
            <a:avLst/>
            <a:gdLst>
              <a:gd name="connsiteX0" fmla="*/ 0 w 1001483"/>
              <a:gd name="connsiteY0" fmla="*/ 0 h 4744251"/>
              <a:gd name="connsiteX1" fmla="*/ 1001483 w 1001483"/>
              <a:gd name="connsiteY1" fmla="*/ 0 h 4744251"/>
              <a:gd name="connsiteX2" fmla="*/ 0 w 1001483"/>
              <a:gd name="connsiteY2" fmla="*/ 4744251 h 47442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01483" h="4744251">
                <a:moveTo>
                  <a:pt x="0" y="0"/>
                </a:moveTo>
                <a:lnTo>
                  <a:pt x="1001483" y="0"/>
                </a:lnTo>
                <a:lnTo>
                  <a:pt x="0" y="474425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7520020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F270FEE7-E37F-41D1-BF86-99BEB6EACE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Store for Business Introduced with Windows 10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3073B49-AE22-4D84-B1BB-C29CA30644E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Microsoft Store</a:t>
            </a:r>
          </a:p>
        </p:txBody>
      </p:sp>
    </p:spTree>
    <p:extLst>
      <p:ext uri="{BB962C8B-B14F-4D97-AF65-F5344CB8AC3E}">
        <p14:creationId xmlns:p14="http://schemas.microsoft.com/office/powerpoint/2010/main" val="360142197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8CDCA685-DF63-4412-811F-F40D753386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Requirements for Store for Business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6608145F-03E5-4664-95A1-1344AA37335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200" dirty="0"/>
              <a:t>Windows </a:t>
            </a:r>
            <a:r>
              <a:rPr lang="en-US" sz="3200"/>
              <a:t>10 machines</a:t>
            </a:r>
          </a:p>
          <a:p>
            <a:endParaRPr lang="en-US" sz="3200" dirty="0"/>
          </a:p>
          <a:p>
            <a:r>
              <a:rPr lang="en-US" sz="3200" dirty="0"/>
              <a:t>Need employees in Azure AD or O365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645860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625F3A-CD5E-47D0-8712-5B4ED51CC4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Administering Store for Business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2C0287A-98A2-4426-9262-7F0EF3919A5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022387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00E4A99C-1D99-4376-89F1-714DE61CD4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2919" y="1123837"/>
            <a:ext cx="2947482" cy="1069173"/>
          </a:xfrm>
        </p:spPr>
        <p:txBody>
          <a:bodyPr anchor="b">
            <a:normAutofit/>
          </a:bodyPr>
          <a:lstStyle/>
          <a:p>
            <a:r>
              <a:rPr lang="en-US" sz="2400" dirty="0"/>
              <a:t>Portal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2629F8DF-7F0D-4A24-9268-82BBCEB26E0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2920" y="2193010"/>
            <a:ext cx="2947482" cy="3713268"/>
          </a:xfrm>
        </p:spPr>
        <p:txBody>
          <a:bodyPr anchor="t">
            <a:normAutofit/>
          </a:bodyPr>
          <a:lstStyle/>
          <a:p>
            <a:r>
              <a:rPr lang="en-US" sz="1600" dirty="0">
                <a:solidFill>
                  <a:srgbClr val="FFFFFF"/>
                </a:solidFill>
              </a:rPr>
              <a:t>Azure AD Account with Global Admin</a:t>
            </a:r>
          </a:p>
          <a:p>
            <a:r>
              <a:rPr lang="en-US" sz="1600" dirty="0">
                <a:solidFill>
                  <a:srgbClr val="FFFFFF"/>
                </a:solidFill>
              </a:rPr>
              <a:t>Acquire Applications</a:t>
            </a:r>
          </a:p>
          <a:p>
            <a:r>
              <a:rPr lang="en-US" sz="1600" dirty="0">
                <a:solidFill>
                  <a:srgbClr val="FFFFFF"/>
                </a:solidFill>
              </a:rPr>
              <a:t>Assign Applications</a:t>
            </a:r>
          </a:p>
          <a:p>
            <a:endParaRPr lang="en-US" sz="1600" dirty="0">
              <a:solidFill>
                <a:srgbClr val="FFFFFF"/>
              </a:solidFill>
            </a:endParaRPr>
          </a:p>
          <a:p>
            <a:r>
              <a:rPr lang="en-US" sz="1200" dirty="0">
                <a:solidFill>
                  <a:srgbClr val="FFFFFF"/>
                </a:solidFill>
              </a:rPr>
              <a:t>https://businessstore.microsoft.com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6CE88B91-6E35-4EC2-BA37-965338B9BAE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78897" y="772390"/>
            <a:ext cx="7772401" cy="52852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3321740"/>
      </p:ext>
    </p:extLst>
  </p:cSld>
  <p:clrMapOvr>
    <a:masterClrMapping/>
  </p:clrMapOvr>
</p:sld>
</file>

<file path=ppt/theme/theme1.xml><?xml version="1.0" encoding="utf-8"?>
<a:theme xmlns:a="http://schemas.openxmlformats.org/drawingml/2006/main" name="Frame">
  <a:themeElements>
    <a:clrScheme name="Frame">
      <a:dk1>
        <a:sysClr val="windowText" lastClr="000000"/>
      </a:dk1>
      <a:lt1>
        <a:sysClr val="window" lastClr="FFFFFF"/>
      </a:lt1>
      <a:dk2>
        <a:srgbClr val="4A3F38"/>
      </a:dk2>
      <a:lt2>
        <a:srgbClr val="EEEDCB"/>
      </a:lt2>
      <a:accent1>
        <a:srgbClr val="818E9F"/>
      </a:accent1>
      <a:accent2>
        <a:srgbClr val="D26400"/>
      </a:accent2>
      <a:accent3>
        <a:srgbClr val="C3BA45"/>
      </a:accent3>
      <a:accent4>
        <a:srgbClr val="8A8552"/>
      </a:accent4>
      <a:accent5>
        <a:srgbClr val="F3B843"/>
      </a:accent5>
      <a:accent6>
        <a:srgbClr val="786C71"/>
      </a:accent6>
      <a:hlink>
        <a:srgbClr val="46A7CA"/>
      </a:hlink>
      <a:folHlink>
        <a:srgbClr val="B2B2B2"/>
      </a:folHlink>
    </a:clrScheme>
    <a:fontScheme name="Frame">
      <a:majorFont>
        <a:latin typeface="Corbel" panose="020B0503020204020204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Fram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20000"/>
                <a:lumMod val="102000"/>
              </a:schemeClr>
            </a:gs>
            <a:gs pos="48000">
              <a:schemeClr val="phClr">
                <a:tint val="98000"/>
                <a:shade val="90000"/>
                <a:satMod val="110000"/>
                <a:lumMod val="103000"/>
              </a:schemeClr>
            </a:gs>
            <a:gs pos="100000">
              <a:schemeClr val="phClr">
                <a:tint val="98000"/>
                <a:shade val="80000"/>
                <a:satMod val="10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rame" id="{F226E7A2-7162-461C-9490-D27D9DC04E43}" vid="{9935E573-C197-41A8-BCA1-5D5F62C560B7}"/>
    </a:ext>
  </a:extLst>
</a:theme>
</file>

<file path=ppt/theme/theme2.xml><?xml version="1.0" encoding="utf-8"?>
<a:theme xmlns:a="http://schemas.openxmlformats.org/drawingml/2006/main" name="5-30610_Microsoft_Ignite_Keynote_Template">
  <a:themeElements>
    <a:clrScheme name="Custom 9">
      <a:dk1>
        <a:srgbClr val="000000"/>
      </a:dk1>
      <a:lt1>
        <a:srgbClr val="FFFFFF"/>
      </a:lt1>
      <a:dk2>
        <a:srgbClr val="505050"/>
      </a:dk2>
      <a:lt2>
        <a:srgbClr val="47D8FF"/>
      </a:lt2>
      <a:accent1>
        <a:srgbClr val="0078D7"/>
      </a:accent1>
      <a:accent2>
        <a:srgbClr val="5C2D91"/>
      </a:accent2>
      <a:accent3>
        <a:srgbClr val="B4009E"/>
      </a:accent3>
      <a:accent4>
        <a:srgbClr val="00BCF2"/>
      </a:accent4>
      <a:accent5>
        <a:srgbClr val="BAD80A"/>
      </a:accent5>
      <a:accent6>
        <a:srgbClr val="FF8C00"/>
      </a:accent6>
      <a:hlink>
        <a:srgbClr val="BF6900"/>
      </a:hlink>
      <a:folHlink>
        <a:srgbClr val="BF6900"/>
      </a:folHlink>
    </a:clrScheme>
    <a:fontScheme name="Custom 1">
      <a:majorFont>
        <a:latin typeface="Segoe UI Light"/>
        <a:ea typeface=""/>
        <a:cs typeface=""/>
      </a:majorFont>
      <a:minorFont>
        <a:latin typeface="Segoe UI"/>
        <a:ea typeface=""/>
        <a:cs typeface=""/>
      </a:minorFont>
    </a:fontScheme>
    <a:fmtScheme name="Coutur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ln>
          <a:noFill/>
          <a:headEnd type="none" w="med" len="med"/>
          <a:tailEnd type="none" w="med" len="med"/>
        </a:ln>
      </a:spPr>
      <a:bodyPr vert="horz" wrap="square" lIns="0" tIns="46637" rIns="0" bIns="46637" numCol="1" rtlCol="0" anchor="ctr" anchorCtr="0" compatLnSpc="1">
        <a:prstTxWarp prst="textNoShape">
          <a:avLst/>
        </a:prstTxWarp>
      </a:bodyPr>
      <a:lstStyle>
        <a:defPPr algn="ctr" defTabSz="932398" fontAlgn="base">
          <a:spcBef>
            <a:spcPct val="0"/>
          </a:spcBef>
          <a:spcAft>
            <a:spcPct val="0"/>
          </a:spcAft>
          <a:defRPr sz="2000" dirty="0">
            <a:gradFill>
              <a:gsLst>
                <a:gs pos="16814">
                  <a:srgbClr val="FFFFFF"/>
                </a:gs>
                <a:gs pos="46000">
                  <a:srgbClr val="FFFFFF"/>
                </a:gs>
              </a:gsLst>
              <a:lin ang="5400000" scaled="0"/>
            </a:gra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tx1"/>
          </a:solidFill>
          <a:headEnd type="none"/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182880" tIns="146304" rIns="182880" bIns="146304" rtlCol="0">
        <a:spAutoFit/>
      </a:bodyPr>
      <a:lstStyle>
        <a:defPPr>
          <a:lnSpc>
            <a:spcPct val="90000"/>
          </a:lnSpc>
          <a:spcAft>
            <a:spcPts val="600"/>
          </a:spcAft>
          <a:defRPr sz="2400" dirty="0" err="1" smtClean="0">
            <a:gradFill>
              <a:gsLst>
                <a:gs pos="2917">
                  <a:schemeClr val="tx1"/>
                </a:gs>
                <a:gs pos="30000">
                  <a:schemeClr val="tx1"/>
                </a:gs>
              </a:gsLst>
              <a:lin ang="5400000" scaled="0"/>
            </a:gra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Microsoft_Ignite_2015_Breakout_Template_v02.potx" id="{DA6A3121-A306-4E81-BF43-CBCE095D8B76}" vid="{C3266B5A-74AF-44F8-8FA8-F258E4A695D4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270</TotalTime>
  <Words>1077</Words>
  <Application>Microsoft Office PowerPoint</Application>
  <PresentationFormat>Widescreen</PresentationFormat>
  <Paragraphs>189</Paragraphs>
  <Slides>27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27</vt:i4>
      </vt:variant>
    </vt:vector>
  </HeadingPairs>
  <TitlesOfParts>
    <vt:vector size="37" baseType="lpstr">
      <vt:lpstr>Arial</vt:lpstr>
      <vt:lpstr>Calibri</vt:lpstr>
      <vt:lpstr>Corbel</vt:lpstr>
      <vt:lpstr>Segoe UI</vt:lpstr>
      <vt:lpstr>Segoe UI Light</vt:lpstr>
      <vt:lpstr>Segoe UI Semibold</vt:lpstr>
      <vt:lpstr>Wingdings</vt:lpstr>
      <vt:lpstr>Wingdings 2</vt:lpstr>
      <vt:lpstr>Frame</vt:lpstr>
      <vt:lpstr>5-30610_Microsoft_Ignite_Keynote_Template</vt:lpstr>
      <vt:lpstr>Microsoft Store for Business</vt:lpstr>
      <vt:lpstr>Provisioned Store Apps</vt:lpstr>
      <vt:lpstr>Installed Store Apps</vt:lpstr>
      <vt:lpstr>System Apps</vt:lpstr>
      <vt:lpstr>Consumer Experience</vt:lpstr>
      <vt:lpstr>Store for Business Introduced with Windows 10</vt:lpstr>
      <vt:lpstr>Requirements for Store for Business</vt:lpstr>
      <vt:lpstr>Administering Store for Business</vt:lpstr>
      <vt:lpstr>Portal</vt:lpstr>
      <vt:lpstr>Users can request Apps</vt:lpstr>
      <vt:lpstr>Security Groups</vt:lpstr>
      <vt:lpstr>Language Packs</vt:lpstr>
      <vt:lpstr>Add Apps to Windows Store for Business</vt:lpstr>
      <vt:lpstr>Installing Apps Offline</vt:lpstr>
      <vt:lpstr>Demo</vt:lpstr>
      <vt:lpstr>End User Experience</vt:lpstr>
      <vt:lpstr> Configure Access to Microsoft Store </vt:lpstr>
      <vt:lpstr>GPO: Only display the private store within the Microsoft Store</vt:lpstr>
      <vt:lpstr>Proxy Configuration</vt:lpstr>
      <vt:lpstr>Demo </vt:lpstr>
      <vt:lpstr>Configuration Manager and Store for Business</vt:lpstr>
      <vt:lpstr>Configure SCCM with Store for Business</vt:lpstr>
      <vt:lpstr>PowerPoint Presentation</vt:lpstr>
      <vt:lpstr>Store for Business Portal   </vt:lpstr>
      <vt:lpstr>Troubleshooting </vt:lpstr>
      <vt:lpstr>Create Application in Configuration Manager</vt:lpstr>
      <vt:lpstr>Summary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Microsoft Store</dc:title>
  <dc:creator>Julie Andreacola</dc:creator>
  <cp:lastModifiedBy>Julie Andreacola</cp:lastModifiedBy>
  <cp:revision>1</cp:revision>
  <dcterms:created xsi:type="dcterms:W3CDTF">2019-02-28T00:45:08Z</dcterms:created>
  <dcterms:modified xsi:type="dcterms:W3CDTF">2019-04-26T15:09:17Z</dcterms:modified>
</cp:coreProperties>
</file>